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slides/charts/chart1.xml" ContentType="application/vnd.openxmlformats-officedocument.drawingml.chart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d70e274304124cb0" /><Relationship Type="http://schemas.openxmlformats.org/officeDocument/2006/relationships/extended-properties" Target="/docProps/app.xml" Id="Ra802a622b6324598" /><Relationship Type="http://schemas.openxmlformats.org/officeDocument/2006/relationships/officeDocument" Target="/ppt/presentation.xml" Id="R12e11a87fa3b47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80b113442c43eb"/>
  </p:sldMasterIdLst>
  <p:notesMasterIdLst>
    <p:notesMasterId xmlns:r="http://schemas.openxmlformats.org/officeDocument/2006/relationships" r:id="R494d39d436d74ed6"/>
  </p:notesMasterIdLst>
  <p:sldIdLst>
    <p:sldId xmlns:r="http://schemas.openxmlformats.org/officeDocument/2006/relationships" id="256" r:id="R8794c55f38244e1f"/>
    <p:sldId xmlns:r="http://schemas.openxmlformats.org/officeDocument/2006/relationships" id="257" r:id="Rba3ff8c58d4b45f0"/>
    <p:sldId xmlns:r="http://schemas.openxmlformats.org/officeDocument/2006/relationships" id="258" r:id="R57f8f1ac30a3484f"/>
    <p:sldId xmlns:r="http://schemas.openxmlformats.org/officeDocument/2006/relationships" id="259" r:id="Re0c552eeae44437e"/>
    <p:sldId xmlns:r="http://schemas.openxmlformats.org/officeDocument/2006/relationships" id="260" r:id="Ra14c554b156f4483"/>
    <p:sldId xmlns:r="http://schemas.openxmlformats.org/officeDocument/2006/relationships" id="261" r:id="R7521f1d63a7f4063"/>
    <p:sldId xmlns:r="http://schemas.openxmlformats.org/officeDocument/2006/relationships" id="262" r:id="R1d5c7c5512bf4edb"/>
    <p:sldId xmlns:r="http://schemas.openxmlformats.org/officeDocument/2006/relationships" id="263" r:id="R8a54989887d94027"/>
    <p:sldId xmlns:r="http://schemas.openxmlformats.org/officeDocument/2006/relationships" id="264" r:id="Rafe6b2f0bc6a4cc7"/>
    <p:sldId xmlns:r="http://schemas.openxmlformats.org/officeDocument/2006/relationships" id="265" r:id="R11da3dc9b2f34718"/>
    <p:sldId xmlns:r="http://schemas.openxmlformats.org/officeDocument/2006/relationships" id="266" r:id="Rb10c5877356149a8"/>
    <p:sldId xmlns:r="http://schemas.openxmlformats.org/officeDocument/2006/relationships" id="267" r:id="Rb547009f05044756"/>
    <p:sldId xmlns:r="http://schemas.openxmlformats.org/officeDocument/2006/relationships" id="268" r:id="R4eae6c75ed07448b"/>
    <p:sldId xmlns:r="http://schemas.openxmlformats.org/officeDocument/2006/relationships" id="269" r:id="Rf8eb4caec3554c64"/>
    <p:sldId xmlns:r="http://schemas.openxmlformats.org/officeDocument/2006/relationships" id="270" r:id="R321462191bf44750"/>
    <p:sldId xmlns:r="http://schemas.openxmlformats.org/officeDocument/2006/relationships" id="271" r:id="R03e6595077b04bee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5d6fa3d197284b2c" /><Relationship Type="http://schemas.openxmlformats.org/officeDocument/2006/relationships/slideMaster" Target="/ppt/slideMasters/slideMaster1.xml" Id="R9a80b113442c43eb" /><Relationship Type="http://schemas.openxmlformats.org/officeDocument/2006/relationships/notesMaster" Target="/ppt/notesMasters/notesMaster1.xml" Id="R494d39d436d74ed6" /><Relationship Type="http://schemas.openxmlformats.org/officeDocument/2006/relationships/presProps" Target="/ppt/presProps.xml" Id="Ra267f9e87b45426b" /><Relationship Type="http://schemas.openxmlformats.org/officeDocument/2006/relationships/tableStyles" Target="/ppt/tableStyles.xml" Id="R8ef837a52b034dfd" /><Relationship Type="http://schemas.openxmlformats.org/officeDocument/2006/relationships/slide" Target="/ppt/slides/slide1.xml" Id="R8794c55f38244e1f" /><Relationship Type="http://schemas.openxmlformats.org/officeDocument/2006/relationships/slide" Target="/ppt/slides/slide2.xml" Id="Rba3ff8c58d4b45f0" /><Relationship Type="http://schemas.openxmlformats.org/officeDocument/2006/relationships/slide" Target="/ppt/slides/slide3.xml" Id="R57f8f1ac30a3484f" /><Relationship Type="http://schemas.openxmlformats.org/officeDocument/2006/relationships/slide" Target="/ppt/slides/slide4.xml" Id="Re0c552eeae44437e" /><Relationship Type="http://schemas.openxmlformats.org/officeDocument/2006/relationships/slide" Target="/ppt/slides/slide5.xml" Id="Ra14c554b156f4483" /><Relationship Type="http://schemas.openxmlformats.org/officeDocument/2006/relationships/slide" Target="/ppt/slides/slide6.xml" Id="R7521f1d63a7f4063" /><Relationship Type="http://schemas.openxmlformats.org/officeDocument/2006/relationships/slide" Target="/ppt/slides/slide7.xml" Id="R1d5c7c5512bf4edb" /><Relationship Type="http://schemas.openxmlformats.org/officeDocument/2006/relationships/slide" Target="/ppt/slides/slide8.xml" Id="R8a54989887d94027" /><Relationship Type="http://schemas.openxmlformats.org/officeDocument/2006/relationships/slide" Target="/ppt/slides/slide9.xml" Id="Rafe6b2f0bc6a4cc7" /><Relationship Type="http://schemas.openxmlformats.org/officeDocument/2006/relationships/slide" Target="/ppt/slides/slide10.xml" Id="R11da3dc9b2f34718" /><Relationship Type="http://schemas.openxmlformats.org/officeDocument/2006/relationships/slide" Target="/ppt/slides/slide11.xml" Id="Rb10c5877356149a8" /><Relationship Type="http://schemas.openxmlformats.org/officeDocument/2006/relationships/slide" Target="/ppt/slides/slide12.xml" Id="Rb547009f05044756" /><Relationship Type="http://schemas.openxmlformats.org/officeDocument/2006/relationships/slide" Target="/ppt/slides/slide13.xml" Id="R4eae6c75ed07448b" /><Relationship Type="http://schemas.openxmlformats.org/officeDocument/2006/relationships/slide" Target="/ppt/slides/slide14.xml" Id="Rf8eb4caec3554c64" /><Relationship Type="http://schemas.openxmlformats.org/officeDocument/2006/relationships/slide" Target="/ppt/slides/slide15.xml" Id="R321462191bf44750" /><Relationship Type="http://schemas.openxmlformats.org/officeDocument/2006/relationships/slide" Target="/ppt/slides/slide16.xml" Id="R03e6595077b04bee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088981111b3f49da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48122b354f314bf5" /><Relationship Type="http://schemas.openxmlformats.org/officeDocument/2006/relationships/notesMaster" Target="/ppt/notesMasters/notesMaster1.xml" Id="Rdf81444ae4684814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87136b0da8bd4b39" /><Relationship Type="http://schemas.openxmlformats.org/officeDocument/2006/relationships/notesMaster" Target="/ppt/notesMasters/notesMaster1.xml" Id="R0fa4bfe9e0704013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31f48837e0bf48a2" /><Relationship Type="http://schemas.openxmlformats.org/officeDocument/2006/relationships/notesMaster" Target="/ppt/notesMasters/notesMaster1.xml" Id="R150c14d9573b4426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b1f137d19a2a4355" /><Relationship Type="http://schemas.openxmlformats.org/officeDocument/2006/relationships/notesMaster" Target="/ppt/notesMasters/notesMaster1.xml" Id="Ra732a6f796f345e9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558fc5a3b3a9453a" /><Relationship Type="http://schemas.openxmlformats.org/officeDocument/2006/relationships/notesMaster" Target="/ppt/notesMasters/notesMaster1.xml" Id="Rec336a12f3214092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a538e68ddf0344ab" /><Relationship Type="http://schemas.openxmlformats.org/officeDocument/2006/relationships/notesMaster" Target="/ppt/notesMasters/notesMaster1.xml" Id="R6895127258a54483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7e337b3dfc304721" /><Relationship Type="http://schemas.openxmlformats.org/officeDocument/2006/relationships/notesMaster" Target="/ppt/notesMasters/notesMaster1.xml" Id="R09bafae8897048e4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bfb27da7ea3542e6" /><Relationship Type="http://schemas.openxmlformats.org/officeDocument/2006/relationships/notesMaster" Target="/ppt/notesMasters/notesMaster1.xml" Id="R2643df14d8e34a14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198d1427b87f4fc8" /><Relationship Type="http://schemas.openxmlformats.org/officeDocument/2006/relationships/notesMaster" Target="/ppt/notesMasters/notesMaster1.xml" Id="R7ad3be1dcacf4f55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04c973c1b63544ad" /><Relationship Type="http://schemas.openxmlformats.org/officeDocument/2006/relationships/notesMaster" Target="/ppt/notesMasters/notesMaster1.xml" Id="R51bf4e99e8024f6f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25725e2f1bb9437d" /><Relationship Type="http://schemas.openxmlformats.org/officeDocument/2006/relationships/notesMaster" Target="/ppt/notesMasters/notesMaster1.xml" Id="Rfddcfcdfe5424edc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868fe53b55c24c8a" /><Relationship Type="http://schemas.openxmlformats.org/officeDocument/2006/relationships/notesMaster" Target="/ppt/notesMasters/notesMaster1.xml" Id="R19b0a09a2131436a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a624ef2656884a2f" /><Relationship Type="http://schemas.openxmlformats.org/officeDocument/2006/relationships/notesMaster" Target="/ppt/notesMasters/notesMaster1.xml" Id="R84cec5116f4f4d5f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323c9aea1be44568" /><Relationship Type="http://schemas.openxmlformats.org/officeDocument/2006/relationships/notesMaster" Target="/ppt/notesMasters/notesMaster1.xml" Id="R324ee101ad364c77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5e2b6a42bd1c4950" /><Relationship Type="http://schemas.openxmlformats.org/officeDocument/2006/relationships/notesMaster" Target="/ppt/notesMasters/notesMaster1.xml" Id="R9f615367a3df44d2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961b977d70774373" /><Relationship Type="http://schemas.openxmlformats.org/officeDocument/2006/relationships/notesMaster" Target="/ppt/notesMasters/notesMaster1.xml" Id="R988b477a47004d69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1bc452c96247ca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c01bd6ce567e47bb" /><Relationship Type="http://schemas.openxmlformats.org/officeDocument/2006/relationships/slideLayout" Target="/ppt/slideLayouts/slideLayout1.xml" Id="Reab1cc99a7134386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b1cc99a7134386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79f3ce589249a4" /><Relationship Type="http://schemas.openxmlformats.org/officeDocument/2006/relationships/image" Target="/ppt/media/image.jpeg" Id="Rcf8a07fad33440f9" /><Relationship Type="http://schemas.openxmlformats.org/officeDocument/2006/relationships/notesSlide" Target="/ppt/notesSlides/notesSlide1.xml" Id="Rca10ded2ddf44923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039de857b4054" /><Relationship Type="http://schemas.openxmlformats.org/officeDocument/2006/relationships/notesSlide" Target="/ppt/notesSlides/notesSlide10.xml" Id="R30083b4583574498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3673aeb1c44fab" /><Relationship Type="http://schemas.openxmlformats.org/officeDocument/2006/relationships/notesSlide" Target="/ppt/notesSlides/notesSlide11.xml" Id="R5da66a27932d4c4a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45455b33af454b" /><Relationship Type="http://schemas.openxmlformats.org/officeDocument/2006/relationships/chart" Target="/ppt/slides/charts/chart1.xml" Id="Rfa138fca0ad2485f" /><Relationship Type="http://schemas.openxmlformats.org/officeDocument/2006/relationships/notesSlide" Target="/ppt/notesSlides/notesSlide12.xml" Id="R46f2f39bcc494423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9c5b8201614c57" /><Relationship Type="http://schemas.openxmlformats.org/officeDocument/2006/relationships/notesSlide" Target="/ppt/notesSlides/notesSlide13.xml" Id="R9aba330537574c56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70d456a534db5" /><Relationship Type="http://schemas.openxmlformats.org/officeDocument/2006/relationships/notesSlide" Target="/ppt/notesSlides/notesSlide14.xml" Id="R87d0def5830e4793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a8a2fb963451f" /><Relationship Type="http://schemas.openxmlformats.org/officeDocument/2006/relationships/notesSlide" Target="/ppt/notesSlides/notesSlide15.xml" Id="Rba3042ba9fce48b4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596730578b41ea" /><Relationship Type="http://schemas.openxmlformats.org/officeDocument/2006/relationships/image" Target="/ppt/media/image.png" Id="R58de6c356ccf4da5" /><Relationship Type="http://schemas.openxmlformats.org/officeDocument/2006/relationships/notesSlide" Target="/ppt/notesSlides/notesSlide16.xml" Id="Rd15c4cea854847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aee8f95404e21" /><Relationship Type="http://schemas.openxmlformats.org/officeDocument/2006/relationships/notesSlide" Target="/ppt/notesSlides/notesSlide2.xml" Id="Rb98d434e20194f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31866024df41f1" /><Relationship Type="http://schemas.openxmlformats.org/officeDocument/2006/relationships/notesSlide" Target="/ppt/notesSlides/notesSlide3.xml" Id="R4fdeab5ad90c40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de1bb491440bc" /><Relationship Type="http://schemas.openxmlformats.org/officeDocument/2006/relationships/notesSlide" Target="/ppt/notesSlides/notesSlide4.xml" Id="R7ab415eab58946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886515a5d74d3b" /><Relationship Type="http://schemas.openxmlformats.org/officeDocument/2006/relationships/notesSlide" Target="/ppt/notesSlides/notesSlide5.xml" Id="Rafd81562e6294b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17d3ac11bc443d" /><Relationship Type="http://schemas.openxmlformats.org/officeDocument/2006/relationships/notesSlide" Target="/ppt/notesSlides/notesSlide6.xml" Id="R5d7693d4e93f42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16b96da7f4848" /><Relationship Type="http://schemas.openxmlformats.org/officeDocument/2006/relationships/notesSlide" Target="/ppt/notesSlides/notesSlide7.xml" Id="Rd757a267c0ad49c8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991f65e0ec4e1d" /><Relationship Type="http://schemas.openxmlformats.org/officeDocument/2006/relationships/notesSlide" Target="/ppt/notesSlides/notesSlide8.xml" Id="R13ea2c81afda41e8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5121e1b10f4c8a" /><Relationship Type="http://schemas.openxmlformats.org/officeDocument/2006/relationships/notesSlide" Target="/ppt/notesSlides/notesSlide9.xml" Id="R73083a5821214599" /></Relationships>
</file>

<file path=ppt/slides/charts/chart1.xml><?xml version="1.0" encoding="utf-8"?>
<c:chartSpace xmlns:c="http://schemas.openxmlformats.org/drawingml/2006/chart">
  <c:lang val="en-US"/>
  <c:chart>
    <c:plotArea>
      <c:barChart>
        <c:barDir val="col"/>
        <c:varyColors val="0"/>
        <c:ser>
          <c:idx val="0"/>
          <c:order val="0"/>
          <c:tx>
            <c:v>Puntaje promedio</c:v>
          </c:tx>
          <c:spPr>
            <a:solidFill xmlns:a="http://schemas.openxmlformats.org/drawingml/2006/main">
              <a:srgbClr val="D65F3C"/>
            </a:solidFill>
          </c:spPr>
          <c:cat>
            <c:strLit>
              <c:ptCount val="3"/>
              <c:pt idx="0">
                <c:v>Comunicación</c:v>
              </c:pt>
              <c:pt idx="1">
                <c:v>Liderazgo</c:v>
              </c:pt>
              <c:pt idx="2">
                <c:v>Reconocimiento</c:v>
              </c:pt>
            </c:strLit>
          </c:cat>
          <c:val>
            <c:numLit>
              <c:formatCode>General</c:formatCode>
              <c:ptCount val="3"/>
              <c:pt idx="0">
                <c:v>3.8</c:v>
              </c:pt>
              <c:pt idx="1">
                <c:v>3.2</c:v>
              </c:pt>
              <c:pt idx="2">
                <c:v>2.7</c:v>
              </c:pt>
            </c:numLit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title>
          <c:tx>
            <c:rich>
              <a:bodyPr xmlns:a="http://schemas.openxmlformats.org/drawingml/2006/main"/>
              <a:lstStyle xmlns:a="http://schemas.openxmlformats.org/drawingml/2006/main"/>
              <a:p xmlns:a="http://schemas.openxmlformats.org/drawingml/2006/main">
                <a:r>
                  <a:t>Puntaje ilustrativo (1–5)</a:t>
                </a:r>
              </a:p>
            </c:rich>
          </c:tx>
        </c:title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EFE1CF"/>
              </a:solidFill>
              <a:prstDash val="solid"/>
            </a:ln>
          </c:spPr>
        </c:majorGridlines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50112"/>
        <c:crossBetween val="between"/>
      </c:valAx>
    </c:plotArea>
    <c:plotVisOnly val="1"/>
  </c:chart>
</c:chartSpace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211D1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f8a07fad33440f9"/>
          <a:srcRect xmlns:a="http://schemas.openxmlformats.org/drawingml/2006/main" l="3333" t="0" r="3333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veil">
            <a:extLst xmlns:a="http://schemas.openxmlformats.org/drawingml/2006/main">
              <a:ext uri="{FF2B5EF4-FFF2-40B4-BE49-F238E27FC236}">
                <a16:creationId xmlns:a16="http://schemas.microsoft.com/office/drawing/2014/main" id="{920B3990-8ADD-4932-8A68-14EA64B0DF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211D18">
              <a:alpha val="80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pill">
            <a:extLst xmlns:a="http://schemas.openxmlformats.org/drawingml/2006/main">
              <a:ext uri="{FF2B5EF4-FFF2-40B4-BE49-F238E27FC236}">
                <a16:creationId xmlns:a16="http://schemas.microsoft.com/office/drawing/2014/main" id="{C4151322-DAA1-4E5C-AF8A-92A860E215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666750"/>
            <a:ext cx="2476500" cy="304800"/>
          </a:xfrm>
          <a:prstGeom xmlns:a="http://schemas.openxmlformats.org/drawingml/2006/main" prst="roundRect">
            <a:avLst>
              <a:gd name="adj" fmla="val 37500"/>
            </a:avLst>
          </a:prstGeom>
          <a:solidFill xmlns:a="http://schemas.openxmlformats.org/drawingml/2006/main">
            <a:srgbClr val="D65F3C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</a:defRPr>
            </a:pPr>
            <a:r>
              <a:rPr sz="975" b="1">
                <a:solidFill>
                  <a:srgbClr val="FFFFFF"/>
                </a:solidFill>
              </a:rPr>
              <a:t>GUÍA VISUAL Y PRÁCTICA</a:t>
            </a:r>
          </a:p>
        </p:txBody>
      </p:sp>
      <p:sp>
        <p:nvSpPr>
          <p:cNvPr id="4" name="cover-title">
            <a:extLst xmlns:a="http://schemas.openxmlformats.org/drawingml/2006/main">
              <a:ext uri="{FF2B5EF4-FFF2-40B4-BE49-F238E27FC236}">
                <a16:creationId xmlns:a16="http://schemas.microsoft.com/office/drawing/2014/main" id="{841F2457-82DD-4AD3-9DDE-5A71B168DE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381125"/>
            <a:ext cx="66675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4200" b="1">
                <a:solidFill>
                  <a:srgbClr val="FFFFFF"/>
                </a:solidFill>
              </a:defRPr>
            </a:pPr>
            <a:r>
              <a:rPr sz="4200" b="1">
                <a:solidFill>
                  <a:srgbClr val="FFFFFF"/>
                </a:solidFill>
              </a:rPr>
              <a:t>Cómo desarrollar</a:t>
            </a:r>
          </a:p>
          <a:p xmlns:a="http://schemas.openxmlformats.org/drawingml/2006/main">
            <a:pPr algn="l">
              <a:defRPr sz="4200" b="1">
                <a:solidFill>
                  <a:srgbClr val="FFFFFF"/>
                </a:solidFill>
              </a:defRPr>
            </a:pPr>
            <a:r>
              <a:rPr sz="4200" b="1">
                <a:solidFill>
                  <a:srgbClr val="FFFFFF"/>
                </a:solidFill>
              </a:rPr>
              <a:t>una tesis sólida</a:t>
            </a:r>
          </a:p>
        </p:txBody>
      </p:sp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DAF70AB7-F15D-4BEF-9C02-B56B0749C0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381375"/>
            <a:ext cx="7239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E6C677"/>
                </a:solidFill>
              </a:defRPr>
            </a:pPr>
            <a:r>
              <a:rPr sz="1650" b="1">
                <a:solidFill>
                  <a:srgbClr val="E6C677"/>
                </a:solidFill>
              </a:rPr>
              <a:t>Ruta cualitativa · Ruta cuantitativa · Ejemplos aplicados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94708F4-1B59-4EA2-81B4-8ADDEA4667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095750"/>
            <a:ext cx="1619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E6C677"/>
            </a:solidFill>
            <a:prstDash val="solid"/>
          </a:ln>
        </p:spPr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4536F6AB-CFDE-4515-8B1E-97DD08E980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362450"/>
            <a:ext cx="6858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Ingeniero de Sistemas | Mg. Carlos Andres Caballero Castillo</a:t>
            </a:r>
          </a:p>
        </p:txBody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D908C98D-B7A1-41D7-A6A3-A0EA9C5ACF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762500"/>
            <a:ext cx="3429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E6C677"/>
                </a:solidFill>
              </a:defRPr>
            </a:pPr>
            <a:r>
              <a:rPr sz="1125" b="1">
                <a:solidFill>
                  <a:srgbClr val="E6C677"/>
                </a:solidFill>
              </a:rPr>
              <a:t>Magna Investigación</a:t>
            </a:r>
          </a:p>
        </p:txBody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D19B0B2A-989D-4873-975F-AF09E58683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6038850"/>
            <a:ext cx="590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FFFFFF"/>
                </a:solidFill>
              </a:defRPr>
            </a:pPr>
            <a:r>
              <a:rPr sz="1050" b="0">
                <a:solidFill>
                  <a:srgbClr val="FFFFFF"/>
                </a:solidFill>
              </a:rPr>
              <a:t>systeraprime.com  ·  tesis@systeraprime.com</a:t>
            </a:r>
          </a:p>
        </p:txBody>
      </p:sp>
    </p:spTree>
    <p:extLst>
      <p:ext uri="{BB962C8B-B14F-4D97-AF65-F5344CB8AC3E}">
        <p14:creationId xmlns:p14="http://schemas.microsoft.com/office/powerpoint/2010/main" val="350948614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8E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kicker">
            <a:extLst xmlns:a="http://schemas.openxmlformats.org/drawingml/2006/main">
              <a:ext uri="{FF2B5EF4-FFF2-40B4-BE49-F238E27FC236}">
                <a16:creationId xmlns:a16="http://schemas.microsoft.com/office/drawing/2014/main" id="{EF566036-A974-4A19-8732-5D09A8537F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4476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D65F3C"/>
                </a:solidFill>
              </a:defRPr>
            </a:pPr>
            <a:r>
              <a:rPr sz="1050" b="1">
                <a:solidFill>
                  <a:srgbClr val="D65F3C"/>
                </a:solidFill>
              </a:rPr>
              <a:t>EJEMPLO CUANTITATIVO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34C17506-27A4-40BF-B8A9-586ED93906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8204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211D18"/>
                </a:solidFill>
              </a:defRPr>
            </a:pPr>
            <a:r>
              <a:rPr sz="2850" b="1">
                <a:solidFill>
                  <a:srgbClr val="211D18"/>
                </a:solidFill>
              </a:rPr>
              <a:t>Una variable abstracta debe convertirse en indicadores observables</a:t>
            </a:r>
          </a:p>
        </p:txBody>
      </p:sp>
      <p:sp>
        <p:nvSpPr>
          <p:cNvPr id="3" name="subtitle">
            <a:extLst xmlns:a="http://schemas.openxmlformats.org/drawingml/2006/main">
              <a:ext uri="{FF2B5EF4-FFF2-40B4-BE49-F238E27FC236}">
                <a16:creationId xmlns:a16="http://schemas.microsoft.com/office/drawing/2014/main" id="{09CF7C84-DFA0-40CC-9983-2ACA78419B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57325"/>
            <a:ext cx="10191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7A6A5D"/>
                </a:solidFill>
              </a:defRPr>
            </a:pPr>
            <a:r>
              <a:rPr sz="1350" b="0">
                <a:solidFill>
                  <a:srgbClr val="7A6A5D"/>
                </a:solidFill>
              </a:rPr>
              <a:t>Caso ilustrativo: clima organizacional y desempeño laboral.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1DA06C3-E435-4451-A4F9-C72DF1EDB0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952625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EFE1CF"/>
            </a:solidFill>
            <a:prstDash val="solid"/>
          </a:ln>
        </p:spPr>
      </p:sp>
      <p:sp>
        <p:nvSpPr>
          <p:cNvPr id="5" name="box">
            <a:extLst xmlns:a="http://schemas.openxmlformats.org/drawingml/2006/main">
              <a:ext uri="{FF2B5EF4-FFF2-40B4-BE49-F238E27FC236}">
                <a16:creationId xmlns:a16="http://schemas.microsoft.com/office/drawing/2014/main" id="{B9AD5DCF-3BAF-409E-8D77-B4931323EA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9800"/>
            <a:ext cx="219075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211D1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77A06381-AC10-4AB6-8ED9-ED7C8F3687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286000"/>
            <a:ext cx="19621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E6C677"/>
                </a:solidFill>
              </a:defRPr>
            </a:pPr>
            <a:r>
              <a:rPr sz="1200" b="1">
                <a:solidFill>
                  <a:srgbClr val="E6C677"/>
                </a:solidFill>
              </a:rPr>
              <a:t>Variable</a:t>
            </a:r>
          </a:p>
        </p:txBody>
      </p:sp>
      <p:sp>
        <p:nvSpPr>
          <p:cNvPr id="7" name="box">
            <a:extLst xmlns:a="http://schemas.openxmlformats.org/drawingml/2006/main">
              <a:ext uri="{FF2B5EF4-FFF2-40B4-BE49-F238E27FC236}">
                <a16:creationId xmlns:a16="http://schemas.microsoft.com/office/drawing/2014/main" id="{50ED568A-6C81-445A-8BC5-95C0879E74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2209800"/>
            <a:ext cx="247650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211D1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F8A6DC10-4EF5-436B-9D98-B3537F3FB3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57550" y="2286000"/>
            <a:ext cx="22479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E6C677"/>
                </a:solidFill>
              </a:defRPr>
            </a:pPr>
            <a:r>
              <a:rPr sz="1200" b="1">
                <a:solidFill>
                  <a:srgbClr val="E6C677"/>
                </a:solidFill>
              </a:rPr>
              <a:t>Dimensiones</a:t>
            </a:r>
          </a:p>
        </p:txBody>
      </p:sp>
      <p:sp>
        <p:nvSpPr>
          <p:cNvPr id="9" name="box">
            <a:extLst xmlns:a="http://schemas.openxmlformats.org/drawingml/2006/main">
              <a:ext uri="{FF2B5EF4-FFF2-40B4-BE49-F238E27FC236}">
                <a16:creationId xmlns:a16="http://schemas.microsoft.com/office/drawing/2014/main" id="{0A4172D1-B52E-4169-8B05-C89FC6DB96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2209800"/>
            <a:ext cx="257175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211D1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04006739-2852-46CA-A299-E84B36D757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19800" y="2286000"/>
            <a:ext cx="23431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E6C677"/>
                </a:solidFill>
              </a:defRPr>
            </a:pPr>
            <a:r>
              <a:rPr sz="1200" b="1">
                <a:solidFill>
                  <a:srgbClr val="E6C677"/>
                </a:solidFill>
              </a:rPr>
              <a:t>Indicadores</a:t>
            </a:r>
          </a:p>
        </p:txBody>
      </p:sp>
      <p:sp>
        <p:nvSpPr>
          <p:cNvPr id="11" name="box">
            <a:extLst xmlns:a="http://schemas.openxmlformats.org/drawingml/2006/main">
              <a:ext uri="{FF2B5EF4-FFF2-40B4-BE49-F238E27FC236}">
                <a16:creationId xmlns:a16="http://schemas.microsoft.com/office/drawing/2014/main" id="{3168BDAA-003E-49E0-9468-15A4DAB5A4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2209800"/>
            <a:ext cx="274320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211D1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6465AFD5-E8CC-402D-A48A-BF76AF055F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77300" y="2286000"/>
            <a:ext cx="25146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E6C677"/>
                </a:solidFill>
              </a:defRPr>
            </a:pPr>
            <a:r>
              <a:rPr sz="1200" b="1">
                <a:solidFill>
                  <a:srgbClr val="E6C677"/>
                </a:solidFill>
              </a:rPr>
              <a:t>Instrumento / escala</a:t>
            </a:r>
          </a:p>
        </p:txBody>
      </p:sp>
      <p:sp>
        <p:nvSpPr>
          <p:cNvPr id="13" name="box">
            <a:extLst xmlns:a="http://schemas.openxmlformats.org/drawingml/2006/main">
              <a:ext uri="{FF2B5EF4-FFF2-40B4-BE49-F238E27FC236}">
                <a16:creationId xmlns:a16="http://schemas.microsoft.com/office/drawing/2014/main" id="{84895F6D-96B8-4714-AB8C-267CB6468C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00350"/>
            <a:ext cx="2190750" cy="2133600"/>
          </a:xfrm>
          <a:prstGeom xmlns:a="http://schemas.openxmlformats.org/drawingml/2006/main" prst="roundRect">
            <a:avLst>
              <a:gd name="adj" fmla="val 535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FE1CF"/>
            </a:solidFill>
            <a:prstDash val="solid"/>
          </a:ln>
        </p:spPr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06009A73-B728-4529-A523-6EBB05EF66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971800"/>
            <a:ext cx="1847850" cy="1790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65F3C"/>
                </a:solidFill>
              </a:defRPr>
            </a:pPr>
            <a:r>
              <a:rPr sz="1275" b="1">
                <a:solidFill>
                  <a:srgbClr val="D65F3C"/>
                </a:solidFill>
              </a:rPr>
              <a:t>Clima organizacional</a:t>
            </a:r>
          </a:p>
        </p:txBody>
      </p:sp>
      <p:sp>
        <p:nvSpPr>
          <p:cNvPr id="15" name="box">
            <a:extLst xmlns:a="http://schemas.openxmlformats.org/drawingml/2006/main">
              <a:ext uri="{FF2B5EF4-FFF2-40B4-BE49-F238E27FC236}">
                <a16:creationId xmlns:a16="http://schemas.microsoft.com/office/drawing/2014/main" id="{9720088D-4574-48C2-B735-2E67DB3657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2800350"/>
            <a:ext cx="2476500" cy="2133600"/>
          </a:xfrm>
          <a:prstGeom xmlns:a="http://schemas.openxmlformats.org/drawingml/2006/main" prst="roundRect">
            <a:avLst>
              <a:gd name="adj" fmla="val 535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FE1CF"/>
            </a:solidFill>
            <a:prstDash val="solid"/>
          </a:ln>
        </p:spPr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5175DB86-AC26-4464-8E8D-3D6C240D02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14700" y="2971800"/>
            <a:ext cx="2133600" cy="1790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11D18"/>
                </a:solidFill>
              </a:defRPr>
            </a:pPr>
            <a:r>
              <a:rPr sz="1275" b="0">
                <a:solidFill>
                  <a:srgbClr val="211D18"/>
                </a:solidFill>
              </a:rPr>
              <a:t>Comunicación</a:t>
            </a:r>
          </a:p>
          <a:p xmlns:a="http://schemas.openxmlformats.org/drawingml/2006/main">
            <a:pPr algn="l">
              <a:defRPr sz="1275" b="0">
                <a:solidFill>
                  <a:srgbClr val="211D18"/>
                </a:solidFill>
              </a:defRPr>
            </a:pPr>
            <a:r>
              <a:rPr sz="1275" b="0">
                <a:solidFill>
                  <a:srgbClr val="211D18"/>
                </a:solidFill>
              </a:rPr>
              <a:t>Liderazgo</a:t>
            </a:r>
          </a:p>
          <a:p xmlns:a="http://schemas.openxmlformats.org/drawingml/2006/main">
            <a:pPr algn="l">
              <a:defRPr sz="1275" b="0">
                <a:solidFill>
                  <a:srgbClr val="211D18"/>
                </a:solidFill>
              </a:defRPr>
            </a:pPr>
            <a:r>
              <a:rPr sz="1275" b="0">
                <a:solidFill>
                  <a:srgbClr val="211D18"/>
                </a:solidFill>
              </a:rPr>
              <a:t>Reconocimiento</a:t>
            </a:r>
          </a:p>
        </p:txBody>
      </p:sp>
      <p:sp>
        <p:nvSpPr>
          <p:cNvPr id="17" name="box">
            <a:extLst xmlns:a="http://schemas.openxmlformats.org/drawingml/2006/main">
              <a:ext uri="{FF2B5EF4-FFF2-40B4-BE49-F238E27FC236}">
                <a16:creationId xmlns:a16="http://schemas.microsoft.com/office/drawing/2014/main" id="{322DB1A8-3AA0-406B-AEF1-2B811B4A63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2800350"/>
            <a:ext cx="2571750" cy="2133600"/>
          </a:xfrm>
          <a:prstGeom xmlns:a="http://schemas.openxmlformats.org/drawingml/2006/main" prst="roundRect">
            <a:avLst>
              <a:gd name="adj" fmla="val 535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FE1CF"/>
            </a:solidFill>
            <a:prstDash val="solid"/>
          </a:ln>
        </p:spPr>
      </p:sp>
      <p:sp>
        <p:nvSpPr>
          <p:cNvPr id="18" name="text">
            <a:extLst xmlns:a="http://schemas.openxmlformats.org/drawingml/2006/main">
              <a:ext uri="{FF2B5EF4-FFF2-40B4-BE49-F238E27FC236}">
                <a16:creationId xmlns:a16="http://schemas.microsoft.com/office/drawing/2014/main" id="{2857A900-252B-4310-AEC4-3F0872D6ED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2971800"/>
            <a:ext cx="2228850" cy="1790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11D18"/>
                </a:solidFill>
              </a:defRPr>
            </a:pPr>
            <a:r>
              <a:rPr sz="1275" b="0">
                <a:solidFill>
                  <a:srgbClr val="211D18"/>
                </a:solidFill>
              </a:rPr>
              <a:t>Claridad de mensajes</a:t>
            </a:r>
          </a:p>
          <a:p xmlns:a="http://schemas.openxmlformats.org/drawingml/2006/main">
            <a:pPr algn="l">
              <a:defRPr sz="1275" b="0">
                <a:solidFill>
                  <a:srgbClr val="211D18"/>
                </a:solidFill>
              </a:defRPr>
            </a:pPr>
            <a:r>
              <a:rPr sz="1275" b="0">
                <a:solidFill>
                  <a:srgbClr val="211D18"/>
                </a:solidFill>
              </a:rPr>
              <a:t>Apoyo del superior</a:t>
            </a:r>
          </a:p>
          <a:p xmlns:a="http://schemas.openxmlformats.org/drawingml/2006/main">
            <a:pPr algn="l">
              <a:defRPr sz="1275" b="0">
                <a:solidFill>
                  <a:srgbClr val="211D18"/>
                </a:solidFill>
              </a:defRPr>
            </a:pPr>
            <a:r>
              <a:rPr sz="1275" b="0">
                <a:solidFill>
                  <a:srgbClr val="211D18"/>
                </a:solidFill>
              </a:rPr>
              <a:t>Valoración del esfuerzo</a:t>
            </a:r>
          </a:p>
        </p:txBody>
      </p:sp>
      <p:sp>
        <p:nvSpPr>
          <p:cNvPr id="19" name="box">
            <a:extLst xmlns:a="http://schemas.openxmlformats.org/drawingml/2006/main">
              <a:ext uri="{FF2B5EF4-FFF2-40B4-BE49-F238E27FC236}">
                <a16:creationId xmlns:a16="http://schemas.microsoft.com/office/drawing/2014/main" id="{BDC7A854-6238-4F1F-9917-C6067D2861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2800350"/>
            <a:ext cx="2743200" cy="2133600"/>
          </a:xfrm>
          <a:prstGeom xmlns:a="http://schemas.openxmlformats.org/drawingml/2006/main" prst="roundRect">
            <a:avLst>
              <a:gd name="adj" fmla="val 535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FE1CF"/>
            </a:solidFill>
            <a:prstDash val="solid"/>
          </a:ln>
        </p:spPr>
      </p:sp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4FE52EFE-B731-4853-A52D-99791E914B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34450" y="2971800"/>
            <a:ext cx="2400300" cy="1790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11D18"/>
                </a:solidFill>
              </a:defRPr>
            </a:pPr>
            <a:r>
              <a:rPr sz="1275" b="0">
                <a:solidFill>
                  <a:srgbClr val="211D18"/>
                </a:solidFill>
              </a:rPr>
              <a:t>Cuestionario con ítems alineados a cada indicador y escala definida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421C272-0718-4758-83EE-647D7943B2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19700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EFE1CF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460DF39-056A-4548-924F-D07E041963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457825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65F3C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✓</a:t>
            </a:r>
          </a:p>
        </p:txBody>
      </p:sp>
      <p:sp>
        <p:nvSpPr>
          <p:cNvPr id="23" name="text">
            <a:extLst xmlns:a="http://schemas.openxmlformats.org/drawingml/2006/main">
              <a:ext uri="{FF2B5EF4-FFF2-40B4-BE49-F238E27FC236}">
                <a16:creationId xmlns:a16="http://schemas.microsoft.com/office/drawing/2014/main" id="{87B684DE-7437-49FC-AAAC-B07BBA33A2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5429250"/>
            <a:ext cx="10420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11D18"/>
                </a:solidFill>
              </a:defRPr>
            </a:pPr>
            <a:r>
              <a:rPr sz="1350" b="1">
                <a:solidFill>
                  <a:srgbClr val="211D18"/>
                </a:solidFill>
              </a:rPr>
              <a:t>Control de coherencia</a:t>
            </a:r>
          </a:p>
        </p:txBody>
      </p:sp>
      <p:sp>
        <p:nvSpPr>
          <p:cNvPr id="24" name="text">
            <a:extLst xmlns:a="http://schemas.openxmlformats.org/drawingml/2006/main">
              <a:ext uri="{FF2B5EF4-FFF2-40B4-BE49-F238E27FC236}">
                <a16:creationId xmlns:a16="http://schemas.microsoft.com/office/drawing/2014/main" id="{7F765290-BA39-415A-B7C6-E1CEDB9589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5715000"/>
            <a:ext cx="104203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7A6A5D"/>
                </a:solidFill>
              </a:defRPr>
            </a:pPr>
            <a:r>
              <a:rPr sz="1125" b="0">
                <a:solidFill>
                  <a:srgbClr val="7A6A5D"/>
                </a:solidFill>
              </a:rPr>
              <a:t>Cada ítem debe medir un indicador; cada indicador debe pertenecer a una dimensión; cada dimensión debe responder al objetivo.</a:t>
            </a:r>
          </a:p>
        </p:txBody>
      </p:sp>
      <p:sp>
        <p:nvSpPr>
          <p:cNvPr id="25" name="text">
            <a:extLst xmlns:a="http://schemas.openxmlformats.org/drawingml/2006/main">
              <a:ext uri="{FF2B5EF4-FFF2-40B4-BE49-F238E27FC236}">
                <a16:creationId xmlns:a16="http://schemas.microsoft.com/office/drawing/2014/main" id="{077DB370-F284-45FD-A8B3-6EDA8FAF62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876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7A6A5D"/>
                </a:solidFill>
              </a:defRPr>
            </a:pPr>
            <a:r>
              <a:rPr sz="750" b="1">
                <a:solidFill>
                  <a:srgbClr val="7A6A5D"/>
                </a:solidFill>
              </a:rPr>
              <a:t>MAGNA INVESTIGACIÓN · Ing. de Sistemas | Mg. Carlos Andres Caballero Castillo</a:t>
            </a:r>
          </a:p>
        </p:txBody>
      </p:sp>
      <p:sp>
        <p:nvSpPr>
          <p:cNvPr id="26" name="text">
            <a:extLst xmlns:a="http://schemas.openxmlformats.org/drawingml/2006/main">
              <a:ext uri="{FF2B5EF4-FFF2-40B4-BE49-F238E27FC236}">
                <a16:creationId xmlns:a16="http://schemas.microsoft.com/office/drawing/2014/main" id="{0328F99C-DA62-4CE4-A793-B72365FEA6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57950"/>
            <a:ext cx="457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D65F3C"/>
                </a:solidFill>
              </a:defRPr>
            </a:pPr>
            <a:r>
              <a:rPr sz="900" b="1">
                <a:solidFill>
                  <a:srgbClr val="D65F3C"/>
                </a:solidFill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766230152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8E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kicker">
            <a:extLst xmlns:a="http://schemas.openxmlformats.org/drawingml/2006/main">
              <a:ext uri="{FF2B5EF4-FFF2-40B4-BE49-F238E27FC236}">
                <a16:creationId xmlns:a16="http://schemas.microsoft.com/office/drawing/2014/main" id="{789D581B-A63F-4D6C-8949-5888B8E692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4476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D65F3C"/>
                </a:solidFill>
              </a:defRPr>
            </a:pPr>
            <a:r>
              <a:rPr sz="1050" b="1">
                <a:solidFill>
                  <a:srgbClr val="D65F3C"/>
                </a:solidFill>
              </a:rPr>
              <a:t>DISEÑO CUANTITATIVO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A274D4D8-C08E-4C16-8601-9C85A8F9A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8204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211D18"/>
                </a:solidFill>
              </a:defRPr>
            </a:pPr>
            <a:r>
              <a:rPr sz="2850" b="1">
                <a:solidFill>
                  <a:srgbClr val="211D18"/>
                </a:solidFill>
              </a:rPr>
              <a:t>Tres controles evitan que una base grande produzca conclusiones débiles</a:t>
            </a:r>
          </a:p>
        </p:txBody>
      </p:sp>
      <p:sp>
        <p:nvSpPr>
          <p:cNvPr id="3" name="subtitle">
            <a:extLst xmlns:a="http://schemas.openxmlformats.org/drawingml/2006/main">
              <a:ext uri="{FF2B5EF4-FFF2-40B4-BE49-F238E27FC236}">
                <a16:creationId xmlns:a16="http://schemas.microsoft.com/office/drawing/2014/main" id="{44BCBFC4-AE78-4253-8DF2-A873D88798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57325"/>
            <a:ext cx="10191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7A6A5D"/>
                </a:solidFill>
              </a:defRPr>
            </a:pPr>
            <a:r>
              <a:rPr sz="1350" b="0">
                <a:solidFill>
                  <a:srgbClr val="7A6A5D"/>
                </a:solidFill>
              </a:rPr>
              <a:t>Tamaño, calidad y ética deben justificarse antes de recolectar datos.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A56AFC0-4541-4C97-B968-FA626E4381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952625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EFE1CF"/>
            </a:solidFill>
            <a:prstDash val="solid"/>
          </a:ln>
        </p:spPr>
      </p:sp>
      <p:sp>
        <p:nvSpPr>
          <p:cNvPr id="5" name="box">
            <a:extLst xmlns:a="http://schemas.openxmlformats.org/drawingml/2006/main">
              <a:ext uri="{FF2B5EF4-FFF2-40B4-BE49-F238E27FC236}">
                <a16:creationId xmlns:a16="http://schemas.microsoft.com/office/drawing/2014/main" id="{80591FE0-3C00-4D58-BBEC-3AB489B81E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333625"/>
            <a:ext cx="3333750" cy="2857500"/>
          </a:xfrm>
          <a:prstGeom xmlns:a="http://schemas.openxmlformats.org/drawingml/2006/main" prst="roundRect">
            <a:avLst>
              <a:gd name="adj" fmla="val 4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FE1CF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8A0328B-896A-4784-A0D5-902796C716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571750"/>
            <a:ext cx="495300" cy="495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89A3D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01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86790451-F343-4104-B508-88AEC5884C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276600"/>
            <a:ext cx="2762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211D18"/>
                </a:solidFill>
              </a:defRPr>
            </a:pPr>
            <a:r>
              <a:rPr sz="1875" b="1">
                <a:solidFill>
                  <a:srgbClr val="211D18"/>
                </a:solidFill>
              </a:rPr>
              <a:t>Muestra</a:t>
            </a:r>
          </a:p>
        </p:txBody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670EE23C-DA76-4F35-A7D4-36BF390912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829050"/>
            <a:ext cx="28575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7A6A5D"/>
                </a:solidFill>
              </a:defRPr>
            </a:pPr>
            <a:r>
              <a:rPr sz="1275" b="0">
                <a:solidFill>
                  <a:srgbClr val="7A6A5D"/>
                </a:solidFill>
              </a:rPr>
              <a:t>Población definida, marco muestral, técnica y criterios de inclusión/exclusión.</a:t>
            </a:r>
          </a:p>
        </p:txBody>
      </p:sp>
      <p:sp>
        <p:nvSpPr>
          <p:cNvPr id="9" name="box">
            <a:extLst xmlns:a="http://schemas.openxmlformats.org/drawingml/2006/main">
              <a:ext uri="{FF2B5EF4-FFF2-40B4-BE49-F238E27FC236}">
                <a16:creationId xmlns:a16="http://schemas.microsoft.com/office/drawing/2014/main" id="{9C2273C2-D922-4976-BB25-3625A1AF5B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2333625"/>
            <a:ext cx="3333750" cy="2857500"/>
          </a:xfrm>
          <a:prstGeom xmlns:a="http://schemas.openxmlformats.org/drawingml/2006/main" prst="roundRect">
            <a:avLst>
              <a:gd name="adj" fmla="val 4000"/>
            </a:avLst>
          </a:prstGeom>
          <a:solidFill xmlns:a="http://schemas.openxmlformats.org/drawingml/2006/main">
            <a:srgbClr val="D65F3C"/>
          </a:solidFill>
          <a:ln xmlns:a="http://schemas.openxmlformats.org/drawingml/2006/main" w="9525">
            <a:solidFill>
              <a:srgbClr val="EFE1CF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CBEF690-0CC7-4D02-80A6-EE64FB032C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2571750"/>
            <a:ext cx="495300" cy="495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11D18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02</a:t>
            </a:r>
          </a:p>
        </p:txBody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CAED232C-45CA-4A16-B4CD-0F35E4C502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3276600"/>
            <a:ext cx="2762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FFFFF"/>
                </a:solidFill>
              </a:defRPr>
            </a:pPr>
            <a:r>
              <a:rPr sz="1875" b="1">
                <a:solidFill>
                  <a:srgbClr val="FFFFFF"/>
                </a:solidFill>
              </a:rPr>
              <a:t>Instrumento</a:t>
            </a:r>
          </a:p>
        </p:txBody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1DD61809-DDF3-4D81-803B-ADE4244B17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3829050"/>
            <a:ext cx="28575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FFFFFF"/>
                </a:solidFill>
              </a:defRPr>
            </a:pPr>
            <a:r>
              <a:rPr sz="1275" b="0">
                <a:solidFill>
                  <a:srgbClr val="FFFFFF"/>
                </a:solidFill>
              </a:rPr>
              <a:t>Validez de contenido, prueba piloto y confiabilidad cuando corresponda.</a:t>
            </a:r>
          </a:p>
        </p:txBody>
      </p:sp>
      <p:sp>
        <p:nvSpPr>
          <p:cNvPr id="13" name="box">
            <a:extLst xmlns:a="http://schemas.openxmlformats.org/drawingml/2006/main">
              <a:ext uri="{FF2B5EF4-FFF2-40B4-BE49-F238E27FC236}">
                <a16:creationId xmlns:a16="http://schemas.microsoft.com/office/drawing/2014/main" id="{B73340C4-C5E7-4404-80FA-C8AE0D2D35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2333625"/>
            <a:ext cx="3333750" cy="2857500"/>
          </a:xfrm>
          <a:prstGeom xmlns:a="http://schemas.openxmlformats.org/drawingml/2006/main" prst="roundRect">
            <a:avLst>
              <a:gd name="adj" fmla="val 4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FE1CF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ADBFAA6-F158-493C-A0B0-E2021A9C7C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571750"/>
            <a:ext cx="495300" cy="495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89A3D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03</a:t>
            </a:r>
          </a:p>
        </p:txBody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2E7B2F97-A307-4DB4-937B-A9422FDF4E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3276600"/>
            <a:ext cx="2762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211D18"/>
                </a:solidFill>
              </a:defRPr>
            </a:pPr>
            <a:r>
              <a:rPr sz="1875" b="1">
                <a:solidFill>
                  <a:srgbClr val="211D18"/>
                </a:solidFill>
              </a:rPr>
              <a:t>Protocolo</a:t>
            </a:r>
          </a:p>
        </p:txBody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3651BD8F-697C-4225-B493-AD401A5581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3829050"/>
            <a:ext cx="28575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7A6A5D"/>
                </a:solidFill>
              </a:defRPr>
            </a:pPr>
            <a:r>
              <a:rPr sz="1275" b="0">
                <a:solidFill>
                  <a:srgbClr val="7A6A5D"/>
                </a:solidFill>
              </a:rPr>
              <a:t>Aplicación uniforme, consentimiento, confidencialidad y control de faltantes.</a:t>
            </a:r>
          </a:p>
        </p:txBody>
      </p:sp>
      <p:sp>
        <p:nvSpPr>
          <p:cNvPr id="17" name="box">
            <a:extLst xmlns:a="http://schemas.openxmlformats.org/drawingml/2006/main">
              <a:ext uri="{FF2B5EF4-FFF2-40B4-BE49-F238E27FC236}">
                <a16:creationId xmlns:a16="http://schemas.microsoft.com/office/drawing/2014/main" id="{FC39925B-0643-4F12-A508-94C70DC936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5524500"/>
            <a:ext cx="906780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F7EDD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text">
            <a:extLst xmlns:a="http://schemas.openxmlformats.org/drawingml/2006/main">
              <a:ext uri="{FF2B5EF4-FFF2-40B4-BE49-F238E27FC236}">
                <a16:creationId xmlns:a16="http://schemas.microsoft.com/office/drawing/2014/main" id="{82A6FE59-2E28-41E6-AA54-B7D4796B38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71650" y="5619750"/>
            <a:ext cx="86487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D65F3C"/>
                </a:solidFill>
              </a:defRPr>
            </a:pPr>
            <a:r>
              <a:rPr sz="1275" b="1">
                <a:solidFill>
                  <a:srgbClr val="D65F3C"/>
                </a:solidFill>
              </a:rPr>
              <a:t>Evita decidir la prueba estadística después de ver qué resultado “conviene”. El plan de análisis se define antes.</a:t>
            </a:r>
          </a:p>
        </p:txBody>
      </p:sp>
      <p:sp>
        <p:nvSpPr>
          <p:cNvPr id="19" name="text">
            <a:extLst xmlns:a="http://schemas.openxmlformats.org/drawingml/2006/main">
              <a:ext uri="{FF2B5EF4-FFF2-40B4-BE49-F238E27FC236}">
                <a16:creationId xmlns:a16="http://schemas.microsoft.com/office/drawing/2014/main" id="{ECBB07EF-B861-4724-BD89-176DA8DCCB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876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7A6A5D"/>
                </a:solidFill>
              </a:defRPr>
            </a:pPr>
            <a:r>
              <a:rPr sz="750" b="1">
                <a:solidFill>
                  <a:srgbClr val="7A6A5D"/>
                </a:solidFill>
              </a:rPr>
              <a:t>MAGNA INVESTIGACIÓN · Ing. de Sistemas | Mg. Carlos Andres Caballero Castillo</a:t>
            </a:r>
          </a:p>
        </p:txBody>
      </p:sp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71E6D02C-67FE-4025-941F-F486B3DD42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57950"/>
            <a:ext cx="457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D65F3C"/>
                </a:solidFill>
              </a:defRPr>
            </a:pPr>
            <a:r>
              <a:rPr sz="900" b="1">
                <a:solidFill>
                  <a:srgbClr val="D65F3C"/>
                </a:solidFill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234612036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8E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kicker">
            <a:extLst xmlns:a="http://schemas.openxmlformats.org/drawingml/2006/main">
              <a:ext uri="{FF2B5EF4-FFF2-40B4-BE49-F238E27FC236}">
                <a16:creationId xmlns:a16="http://schemas.microsoft.com/office/drawing/2014/main" id="{46E0CF02-7049-4B00-9155-212A77EB8E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4476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D65F3C"/>
                </a:solidFill>
              </a:defRPr>
            </a:pPr>
            <a:r>
              <a:rPr sz="1050" b="1">
                <a:solidFill>
                  <a:srgbClr val="D65F3C"/>
                </a:solidFill>
              </a:rPr>
              <a:t>LECTURA DE RESULTADOS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63B3E50C-0C07-4BF4-B3E5-6D068C23A9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8204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211D18"/>
                </a:solidFill>
              </a:defRPr>
            </a:pPr>
            <a:r>
              <a:rPr sz="2850" b="1">
                <a:solidFill>
                  <a:srgbClr val="211D18"/>
                </a:solidFill>
              </a:rPr>
              <a:t>Una tabla o gráfico debe responder una pregunta, no decorar el capítulo</a:t>
            </a:r>
          </a:p>
        </p:txBody>
      </p:sp>
      <p:sp>
        <p:nvSpPr>
          <p:cNvPr id="3" name="subtitle">
            <a:extLst xmlns:a="http://schemas.openxmlformats.org/drawingml/2006/main">
              <a:ext uri="{FF2B5EF4-FFF2-40B4-BE49-F238E27FC236}">
                <a16:creationId xmlns:a16="http://schemas.microsoft.com/office/drawing/2014/main" id="{2CAE7D57-095B-407C-A68B-8CAF1DC8DE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57325"/>
            <a:ext cx="10191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7A6A5D"/>
                </a:solidFill>
              </a:defRPr>
            </a:pPr>
            <a:r>
              <a:rPr sz="1350" b="0">
                <a:solidFill>
                  <a:srgbClr val="7A6A5D"/>
                </a:solidFill>
              </a:rPr>
              <a:t>Datos hipotéticos únicamente para enseñar cómo describir sin exagerar.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CEE2CED-CE09-4DF3-A6E8-F741163769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952625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EFE1CF"/>
            </a:solidFill>
            <a:prstDash val="solid"/>
          </a:ln>
        </p:spPr>
      </p:sp>
      <p:graphicFrame>
        <p:nvGraphicFramePr>
          <p:cNvPr id="18" name="Chart"/>
          <p:cNvGraphicFramePr/>
          <p:nvPr/>
        </p:nvGraphicFramePr>
        <p:xfrm>
          <a:off xmlns:a="http://schemas.openxmlformats.org/drawingml/2006/main" x="685800" y="2333625"/>
          <a:ext xmlns:a="http://schemas.openxmlformats.org/drawingml/2006/main" cx="5381625" cy="304800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fa138fca0ad2485f"/>
          </a:graphicData>
        </a:graphic>
      </p:graphicFrame>
      <p:sp>
        <p:nvSpPr>
          <p:cNvPr id="6" name="box">
            <a:extLst xmlns:a="http://schemas.openxmlformats.org/drawingml/2006/main">
              <a:ext uri="{FF2B5EF4-FFF2-40B4-BE49-F238E27FC236}">
                <a16:creationId xmlns:a16="http://schemas.microsoft.com/office/drawing/2014/main" id="{F3BD7611-B805-4D75-83A6-0BC4B3F20A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333625"/>
            <a:ext cx="4933950" cy="3048000"/>
          </a:xfrm>
          <a:prstGeom xmlns:a="http://schemas.openxmlformats.org/drawingml/2006/main" prst="roundRect">
            <a:avLst>
              <a:gd name="adj" fmla="val 37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FE1CF"/>
            </a:solidFill>
            <a:prstDash val="solid"/>
          </a:ln>
        </p:spPr>
      </p:sp>
      <p:sp>
        <p:nvSpPr>
          <p:cNvPr id="7" name="pill">
            <a:extLst xmlns:a="http://schemas.openxmlformats.org/drawingml/2006/main">
              <a:ext uri="{FF2B5EF4-FFF2-40B4-BE49-F238E27FC236}">
                <a16:creationId xmlns:a16="http://schemas.microsoft.com/office/drawing/2014/main" id="{23CA172E-55C2-49F4-B8CE-78B333B6E3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2590800"/>
            <a:ext cx="1714500" cy="304800"/>
          </a:xfrm>
          <a:prstGeom xmlns:a="http://schemas.openxmlformats.org/drawingml/2006/main" prst="roundRect">
            <a:avLst>
              <a:gd name="adj" fmla="val 37500"/>
            </a:avLst>
          </a:prstGeom>
          <a:solidFill xmlns:a="http://schemas.openxmlformats.org/drawingml/2006/main">
            <a:srgbClr val="4E735D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</a:defRPr>
            </a:pPr>
            <a:r>
              <a:rPr sz="975" b="1">
                <a:solidFill>
                  <a:srgbClr val="FFFFFF"/>
                </a:solidFill>
              </a:rPr>
              <a:t>LECTURA CORRECTA</a:t>
            </a:r>
          </a:p>
        </p:txBody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A93B61A9-A58E-4068-8A43-2B0E9F1C2E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3076575"/>
            <a:ext cx="4000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211D18"/>
                </a:solidFill>
              </a:defRPr>
            </a:pPr>
            <a:r>
              <a:rPr sz="1725" b="1">
                <a:solidFill>
                  <a:srgbClr val="211D18"/>
                </a:solidFill>
              </a:rPr>
              <a:t>Qué sí afirmar</a:t>
            </a:r>
          </a:p>
        </p:txBody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0D4BA913-D49E-469C-8DA2-491699DBFB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3476625"/>
            <a:ext cx="4095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6483C"/>
                </a:solidFill>
              </a:defRPr>
            </a:pPr>
            <a:r>
              <a:rPr sz="1350" b="0">
                <a:solidFill>
                  <a:srgbClr val="56483C"/>
                </a:solidFill>
              </a:rPr>
              <a:t>En este ejemplo, reconocimiento presenta el menor promedio descriptivo.</a:t>
            </a:r>
          </a:p>
        </p:txBody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4D0FED4E-5968-4067-BC78-7E63877612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4305300"/>
            <a:ext cx="4000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D65F3C"/>
                </a:solidFill>
              </a:defRPr>
            </a:pPr>
            <a:r>
              <a:rPr sz="1725" b="1">
                <a:solidFill>
                  <a:srgbClr val="D65F3C"/>
                </a:solidFill>
              </a:rPr>
              <a:t>Qué no afirmar</a:t>
            </a:r>
          </a:p>
        </p:txBody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17932862-F4D5-4140-88E6-58CCDAEA53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4686300"/>
            <a:ext cx="4095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6483C"/>
                </a:solidFill>
              </a:defRPr>
            </a:pPr>
            <a:r>
              <a:rPr sz="1350" b="0">
                <a:solidFill>
                  <a:srgbClr val="56483C"/>
                </a:solidFill>
              </a:rPr>
              <a:t>No se puede concluir causalidad ni generalizar sin conocer diseño, muestra, variabilidad y prueba aplicada.</a:t>
            </a:r>
          </a:p>
        </p:txBody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F9DD381D-1B83-44FB-BE65-23AF61F6E9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876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7A6A5D"/>
                </a:solidFill>
              </a:defRPr>
            </a:pPr>
            <a:r>
              <a:rPr sz="750" b="1">
                <a:solidFill>
                  <a:srgbClr val="7A6A5D"/>
                </a:solidFill>
              </a:rPr>
              <a:t>MAGNA INVESTIGACIÓN · Ing. de Sistemas | Mg. Carlos Andres Caballero Castillo</a:t>
            </a:r>
          </a:p>
        </p:txBody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C65B8759-29F9-421D-9D7A-AC7606702A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57950"/>
            <a:ext cx="457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D65F3C"/>
                </a:solidFill>
              </a:defRPr>
            </a:pPr>
            <a:r>
              <a:rPr sz="900" b="1">
                <a:solidFill>
                  <a:srgbClr val="D65F3C"/>
                </a:solidFill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1992930732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8E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kicker">
            <a:extLst xmlns:a="http://schemas.openxmlformats.org/drawingml/2006/main">
              <a:ext uri="{FF2B5EF4-FFF2-40B4-BE49-F238E27FC236}">
                <a16:creationId xmlns:a16="http://schemas.microsoft.com/office/drawing/2014/main" id="{121984F1-C020-4BE6-874D-F6E0A8CF01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4476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D65F3C"/>
                </a:solidFill>
              </a:defRPr>
            </a:pPr>
            <a:r>
              <a:rPr sz="1050" b="1">
                <a:solidFill>
                  <a:srgbClr val="D65F3C"/>
                </a:solidFill>
              </a:rPr>
              <a:t>MATRIZ MÍNIMA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0B7018D1-00C7-468E-9525-26D39084D4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8204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211D18"/>
                </a:solidFill>
              </a:defRPr>
            </a:pPr>
            <a:r>
              <a:rPr sz="2850" b="1">
                <a:solidFill>
                  <a:srgbClr val="211D18"/>
                </a:solidFill>
              </a:rPr>
              <a:t>Antes de redactar capítulos, prueba que todo está alineado</a:t>
            </a:r>
          </a:p>
        </p:txBody>
      </p:sp>
      <p:sp>
        <p:nvSpPr>
          <p:cNvPr id="3" name="subtitle">
            <a:extLst xmlns:a="http://schemas.openxmlformats.org/drawingml/2006/main">
              <a:ext uri="{FF2B5EF4-FFF2-40B4-BE49-F238E27FC236}">
                <a16:creationId xmlns:a16="http://schemas.microsoft.com/office/drawing/2014/main" id="{EB936F83-50D7-4EEA-AA15-821E71232F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57325"/>
            <a:ext cx="10191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7A6A5D"/>
                </a:solidFill>
              </a:defRPr>
            </a:pPr>
            <a:r>
              <a:rPr sz="1350" b="0">
                <a:solidFill>
                  <a:srgbClr val="7A6A5D"/>
                </a:solidFill>
              </a:rPr>
              <a:t>Ejemplo cuantitativo correlacional; adapta los campos a la plantilla institucional.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6DED5C3-C503-47F8-94CC-FA3167D5CE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952625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EFE1CF"/>
            </a:solidFill>
            <a:prstDash val="solid"/>
          </a:ln>
        </p:spPr>
      </p:sp>
      <p:sp>
        <p:nvSpPr>
          <p:cNvPr id="5" name="pill">
            <a:extLst xmlns:a="http://schemas.openxmlformats.org/drawingml/2006/main">
              <a:ext uri="{FF2B5EF4-FFF2-40B4-BE49-F238E27FC236}">
                <a16:creationId xmlns:a16="http://schemas.microsoft.com/office/drawing/2014/main" id="{60E10F02-53F3-4BB1-BB31-DC571138E7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76450"/>
            <a:ext cx="1619250" cy="304800"/>
          </a:xfrm>
          <a:prstGeom xmlns:a="http://schemas.openxmlformats.org/drawingml/2006/main" prst="roundRect">
            <a:avLst>
              <a:gd name="adj" fmla="val 37500"/>
            </a:avLst>
          </a:prstGeom>
          <a:solidFill xmlns:a="http://schemas.openxmlformats.org/drawingml/2006/main">
            <a:srgbClr val="D65F3C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</a:defRPr>
            </a:pPr>
            <a:r>
              <a:rPr sz="975" b="1">
                <a:solidFill>
                  <a:srgbClr val="FFFFFF"/>
                </a:solidFill>
              </a:rPr>
              <a:t>PROBLEMA</a:t>
            </a:r>
          </a:p>
        </p:txBody>
      </p:sp>
      <p:sp>
        <p:nvSpPr>
          <p:cNvPr id="6" name="box">
            <a:extLst xmlns:a="http://schemas.openxmlformats.org/drawingml/2006/main">
              <a:ext uri="{FF2B5EF4-FFF2-40B4-BE49-F238E27FC236}">
                <a16:creationId xmlns:a16="http://schemas.microsoft.com/office/drawing/2014/main" id="{3F7C35CE-DC8E-4AA0-829A-0EC0C7CF41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57450" y="2076450"/>
            <a:ext cx="904875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F7EDD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76E59984-5AC3-4B19-9DD3-BDDFCEFC5E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2124075"/>
            <a:ext cx="8620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11D18"/>
                </a:solidFill>
              </a:defRPr>
            </a:pPr>
            <a:r>
              <a:rPr sz="1200" b="0">
                <a:solidFill>
                  <a:srgbClr val="211D18"/>
                </a:solidFill>
              </a:rPr>
              <a:t>¿Qué relación existe entre clima organizacional y desempeño laboral?</a:t>
            </a:r>
          </a:p>
        </p:txBody>
      </p:sp>
      <p:sp>
        <p:nvSpPr>
          <p:cNvPr id="8" name="pill">
            <a:extLst xmlns:a="http://schemas.openxmlformats.org/drawingml/2006/main">
              <a:ext uri="{FF2B5EF4-FFF2-40B4-BE49-F238E27FC236}">
                <a16:creationId xmlns:a16="http://schemas.microsoft.com/office/drawing/2014/main" id="{480CFE8C-DE9E-44A6-AE0D-6DD4CBC25D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695575"/>
            <a:ext cx="1619250" cy="304800"/>
          </a:xfrm>
          <a:prstGeom xmlns:a="http://schemas.openxmlformats.org/drawingml/2006/main" prst="roundRect">
            <a:avLst>
              <a:gd name="adj" fmla="val 37500"/>
            </a:avLst>
          </a:prstGeom>
          <a:solidFill xmlns:a="http://schemas.openxmlformats.org/drawingml/2006/main">
            <a:srgbClr val="211D18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E6C677"/>
                </a:solidFill>
              </a:defRPr>
            </a:pPr>
            <a:r>
              <a:rPr sz="975" b="1">
                <a:solidFill>
                  <a:srgbClr val="E6C677"/>
                </a:solidFill>
              </a:rPr>
              <a:t>OBJETIVO</a:t>
            </a:r>
          </a:p>
        </p:txBody>
      </p:sp>
      <p:sp>
        <p:nvSpPr>
          <p:cNvPr id="9" name="box">
            <a:extLst xmlns:a="http://schemas.openxmlformats.org/drawingml/2006/main">
              <a:ext uri="{FF2B5EF4-FFF2-40B4-BE49-F238E27FC236}">
                <a16:creationId xmlns:a16="http://schemas.microsoft.com/office/drawing/2014/main" id="{6EE7902A-FA8F-4E49-88CE-7DA84DE650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57450" y="2695575"/>
            <a:ext cx="904875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7EB5F168-F4E9-449E-8076-B0A7DEC642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2743200"/>
            <a:ext cx="8620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11D18"/>
                </a:solidFill>
              </a:defRPr>
            </a:pPr>
            <a:r>
              <a:rPr sz="1200" b="0">
                <a:solidFill>
                  <a:srgbClr val="211D18"/>
                </a:solidFill>
              </a:rPr>
              <a:t>Determinar la relación entre ambas variables en la población delimitada.</a:t>
            </a:r>
          </a:p>
        </p:txBody>
      </p:sp>
      <p:sp>
        <p:nvSpPr>
          <p:cNvPr id="11" name="pill">
            <a:extLst xmlns:a="http://schemas.openxmlformats.org/drawingml/2006/main">
              <a:ext uri="{FF2B5EF4-FFF2-40B4-BE49-F238E27FC236}">
                <a16:creationId xmlns:a16="http://schemas.microsoft.com/office/drawing/2014/main" id="{770167CD-90F1-48FE-B107-4A80D73590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314700"/>
            <a:ext cx="1619250" cy="304800"/>
          </a:xfrm>
          <a:prstGeom xmlns:a="http://schemas.openxmlformats.org/drawingml/2006/main" prst="roundRect">
            <a:avLst>
              <a:gd name="adj" fmla="val 37500"/>
            </a:avLst>
          </a:prstGeom>
          <a:solidFill xmlns:a="http://schemas.openxmlformats.org/drawingml/2006/main">
            <a:srgbClr val="211D18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E6C677"/>
                </a:solidFill>
              </a:defRPr>
            </a:pPr>
            <a:r>
              <a:rPr sz="975" b="1">
                <a:solidFill>
                  <a:srgbClr val="E6C677"/>
                </a:solidFill>
              </a:rPr>
              <a:t>HIPÓTESIS</a:t>
            </a:r>
          </a:p>
        </p:txBody>
      </p:sp>
      <p:sp>
        <p:nvSpPr>
          <p:cNvPr id="12" name="box">
            <a:extLst xmlns:a="http://schemas.openxmlformats.org/drawingml/2006/main">
              <a:ext uri="{FF2B5EF4-FFF2-40B4-BE49-F238E27FC236}">
                <a16:creationId xmlns:a16="http://schemas.microsoft.com/office/drawing/2014/main" id="{2B7F14AE-F69D-4762-9B0A-7C701C57B8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57450" y="3314700"/>
            <a:ext cx="904875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F7EDD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33E0EC77-3A15-42E5-B3E0-0BC15B3F85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3362325"/>
            <a:ext cx="8620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11D18"/>
                </a:solidFill>
              </a:defRPr>
            </a:pPr>
            <a:r>
              <a:rPr sz="1200" b="0">
                <a:solidFill>
                  <a:srgbClr val="211D18"/>
                </a:solidFill>
              </a:rPr>
              <a:t>Existe una relación estadísticamente significativa entre ambas variables.</a:t>
            </a:r>
          </a:p>
        </p:txBody>
      </p:sp>
      <p:sp>
        <p:nvSpPr>
          <p:cNvPr id="14" name="pill">
            <a:extLst xmlns:a="http://schemas.openxmlformats.org/drawingml/2006/main">
              <a:ext uri="{FF2B5EF4-FFF2-40B4-BE49-F238E27FC236}">
                <a16:creationId xmlns:a16="http://schemas.microsoft.com/office/drawing/2014/main" id="{C708D4EA-AEA4-4440-B303-F521164C24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33825"/>
            <a:ext cx="1619250" cy="304800"/>
          </a:xfrm>
          <a:prstGeom xmlns:a="http://schemas.openxmlformats.org/drawingml/2006/main" prst="roundRect">
            <a:avLst>
              <a:gd name="adj" fmla="val 37500"/>
            </a:avLst>
          </a:prstGeom>
          <a:solidFill xmlns:a="http://schemas.openxmlformats.org/drawingml/2006/main">
            <a:srgbClr val="211D18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E6C677"/>
                </a:solidFill>
              </a:defRPr>
            </a:pPr>
            <a:r>
              <a:rPr sz="975" b="1">
                <a:solidFill>
                  <a:srgbClr val="E6C677"/>
                </a:solidFill>
              </a:rPr>
              <a:t>MÉTODO</a:t>
            </a:r>
          </a:p>
        </p:txBody>
      </p:sp>
      <p:sp>
        <p:nvSpPr>
          <p:cNvPr id="15" name="box">
            <a:extLst xmlns:a="http://schemas.openxmlformats.org/drawingml/2006/main">
              <a:ext uri="{FF2B5EF4-FFF2-40B4-BE49-F238E27FC236}">
                <a16:creationId xmlns:a16="http://schemas.microsoft.com/office/drawing/2014/main" id="{25CEE7E4-85C7-4BBB-83B7-375BFB5E67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57450" y="3933825"/>
            <a:ext cx="904875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46037A9B-C067-45DA-94A1-80EEF41FBA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3981450"/>
            <a:ext cx="8620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11D18"/>
                </a:solidFill>
              </a:defRPr>
            </a:pPr>
            <a:r>
              <a:rPr sz="1200" b="0">
                <a:solidFill>
                  <a:srgbClr val="211D18"/>
                </a:solidFill>
              </a:rPr>
              <a:t>Diseño no experimental correlacional, si la pregunta y condiciones lo justifican.</a:t>
            </a:r>
          </a:p>
        </p:txBody>
      </p:sp>
      <p:sp>
        <p:nvSpPr>
          <p:cNvPr id="17" name="pill">
            <a:extLst xmlns:a="http://schemas.openxmlformats.org/drawingml/2006/main">
              <a:ext uri="{FF2B5EF4-FFF2-40B4-BE49-F238E27FC236}">
                <a16:creationId xmlns:a16="http://schemas.microsoft.com/office/drawing/2014/main" id="{6AB39CD6-DFE5-4879-AAAF-EF4B732E7F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52950"/>
            <a:ext cx="1619250" cy="304800"/>
          </a:xfrm>
          <a:prstGeom xmlns:a="http://schemas.openxmlformats.org/drawingml/2006/main" prst="roundRect">
            <a:avLst>
              <a:gd name="adj" fmla="val 37500"/>
            </a:avLst>
          </a:prstGeom>
          <a:solidFill xmlns:a="http://schemas.openxmlformats.org/drawingml/2006/main">
            <a:srgbClr val="211D18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E6C677"/>
                </a:solidFill>
              </a:defRPr>
            </a:pPr>
            <a:r>
              <a:rPr sz="975" b="1">
                <a:solidFill>
                  <a:srgbClr val="E6C677"/>
                </a:solidFill>
              </a:rPr>
              <a:t>EVIDENCIA</a:t>
            </a:r>
          </a:p>
        </p:txBody>
      </p:sp>
      <p:sp>
        <p:nvSpPr>
          <p:cNvPr id="18" name="box">
            <a:extLst xmlns:a="http://schemas.openxmlformats.org/drawingml/2006/main">
              <a:ext uri="{FF2B5EF4-FFF2-40B4-BE49-F238E27FC236}">
                <a16:creationId xmlns:a16="http://schemas.microsoft.com/office/drawing/2014/main" id="{0B2B6939-D293-4CB9-850A-5009F329C5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57450" y="4552950"/>
            <a:ext cx="904875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F7EDD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text">
            <a:extLst xmlns:a="http://schemas.openxmlformats.org/drawingml/2006/main">
              <a:ext uri="{FF2B5EF4-FFF2-40B4-BE49-F238E27FC236}">
                <a16:creationId xmlns:a16="http://schemas.microsoft.com/office/drawing/2014/main" id="{C4ACD073-4007-4004-89B7-248CFDD41F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4600575"/>
            <a:ext cx="8620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11D18"/>
                </a:solidFill>
              </a:defRPr>
            </a:pPr>
            <a:r>
              <a:rPr sz="1200" b="0">
                <a:solidFill>
                  <a:srgbClr val="211D18"/>
                </a:solidFill>
              </a:rPr>
              <a:t>Puntajes válidos + prueba compatible con escala, distribución y diseño.</a:t>
            </a:r>
          </a:p>
        </p:txBody>
      </p:sp>
      <p:sp>
        <p:nvSpPr>
          <p:cNvPr id="20" name="pill">
            <a:extLst xmlns:a="http://schemas.openxmlformats.org/drawingml/2006/main">
              <a:ext uri="{FF2B5EF4-FFF2-40B4-BE49-F238E27FC236}">
                <a16:creationId xmlns:a16="http://schemas.microsoft.com/office/drawing/2014/main" id="{78B41308-F784-4483-B129-DA7DDF9811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72075"/>
            <a:ext cx="1619250" cy="304800"/>
          </a:xfrm>
          <a:prstGeom xmlns:a="http://schemas.openxmlformats.org/drawingml/2006/main" prst="roundRect">
            <a:avLst>
              <a:gd name="adj" fmla="val 37500"/>
            </a:avLst>
          </a:prstGeom>
          <a:solidFill xmlns:a="http://schemas.openxmlformats.org/drawingml/2006/main">
            <a:srgbClr val="211D18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E6C677"/>
                </a:solidFill>
              </a:defRPr>
            </a:pPr>
            <a:r>
              <a:rPr sz="975" b="1">
                <a:solidFill>
                  <a:srgbClr val="E6C677"/>
                </a:solidFill>
              </a:rPr>
              <a:t>CONCLUSIÓN</a:t>
            </a:r>
          </a:p>
        </p:txBody>
      </p:sp>
      <p:sp>
        <p:nvSpPr>
          <p:cNvPr id="21" name="box">
            <a:extLst xmlns:a="http://schemas.openxmlformats.org/drawingml/2006/main">
              <a:ext uri="{FF2B5EF4-FFF2-40B4-BE49-F238E27FC236}">
                <a16:creationId xmlns:a16="http://schemas.microsoft.com/office/drawing/2014/main" id="{007C4865-F432-44BC-B8C3-4700732671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57450" y="5172075"/>
            <a:ext cx="904875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text">
            <a:extLst xmlns:a="http://schemas.openxmlformats.org/drawingml/2006/main">
              <a:ext uri="{FF2B5EF4-FFF2-40B4-BE49-F238E27FC236}">
                <a16:creationId xmlns:a16="http://schemas.microsoft.com/office/drawing/2014/main" id="{1C5AC3BB-35EF-4716-8568-BFBC774115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5219700"/>
            <a:ext cx="8620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211D18"/>
                </a:solidFill>
              </a:defRPr>
            </a:pPr>
            <a:r>
              <a:rPr sz="1200" b="1">
                <a:solidFill>
                  <a:srgbClr val="211D18"/>
                </a:solidFill>
              </a:rPr>
              <a:t>Responde la relación observada y sus límites; no afirma causalidad.</a:t>
            </a:r>
          </a:p>
        </p:txBody>
      </p:sp>
      <p:sp>
        <p:nvSpPr>
          <p:cNvPr id="23" name="text">
            <a:extLst xmlns:a="http://schemas.openxmlformats.org/drawingml/2006/main">
              <a:ext uri="{FF2B5EF4-FFF2-40B4-BE49-F238E27FC236}">
                <a16:creationId xmlns:a16="http://schemas.microsoft.com/office/drawing/2014/main" id="{3EA3867E-6FA9-4167-B410-E9E9EAEA55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876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7A6A5D"/>
                </a:solidFill>
              </a:defRPr>
            </a:pPr>
            <a:r>
              <a:rPr sz="750" b="1">
                <a:solidFill>
                  <a:srgbClr val="7A6A5D"/>
                </a:solidFill>
              </a:rPr>
              <a:t>MAGNA INVESTIGACIÓN · Ing. de Sistemas | Mg. Carlos Andres Caballero Castillo</a:t>
            </a:r>
          </a:p>
        </p:txBody>
      </p:sp>
      <p:sp>
        <p:nvSpPr>
          <p:cNvPr id="24" name="text">
            <a:extLst xmlns:a="http://schemas.openxmlformats.org/drawingml/2006/main">
              <a:ext uri="{FF2B5EF4-FFF2-40B4-BE49-F238E27FC236}">
                <a16:creationId xmlns:a16="http://schemas.microsoft.com/office/drawing/2014/main" id="{F831CADA-A3A0-4E36-B8E9-6B4112786C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57950"/>
            <a:ext cx="457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D65F3C"/>
                </a:solidFill>
              </a:defRPr>
            </a:pPr>
            <a:r>
              <a:rPr sz="900" b="1">
                <a:solidFill>
                  <a:srgbClr val="D65F3C"/>
                </a:solidFill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193784801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FF8E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kicker">
            <a:extLst xmlns:a="http://schemas.openxmlformats.org/drawingml/2006/main">
              <a:ext uri="{FF2B5EF4-FFF2-40B4-BE49-F238E27FC236}">
                <a16:creationId xmlns:a16="http://schemas.microsoft.com/office/drawing/2014/main" id="{79F8F8D3-B056-4579-9C1E-17544E4010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4476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D65F3C"/>
                </a:solidFill>
              </a:defRPr>
            </a:pPr>
            <a:r>
              <a:rPr sz="1050" b="1">
                <a:solidFill>
                  <a:srgbClr val="D65F3C"/>
                </a:solidFill>
              </a:rPr>
              <a:t>APLICACIÓN POR CARRERA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A67FF639-C5F8-4EF9-BCAC-65903218B2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8204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211D18"/>
                </a:solidFill>
              </a:defRPr>
            </a:pPr>
            <a:r>
              <a:rPr sz="2850" b="1">
                <a:solidFill>
                  <a:srgbClr val="211D18"/>
                </a:solidFill>
              </a:rPr>
              <a:t>El tema cambia; la lógica de coherencia permanece</a:t>
            </a:r>
          </a:p>
        </p:txBody>
      </p:sp>
      <p:sp>
        <p:nvSpPr>
          <p:cNvPr id="3" name="subtitle">
            <a:extLst xmlns:a="http://schemas.openxmlformats.org/drawingml/2006/main">
              <a:ext uri="{FF2B5EF4-FFF2-40B4-BE49-F238E27FC236}">
                <a16:creationId xmlns:a16="http://schemas.microsoft.com/office/drawing/2014/main" id="{528B5C1F-D118-4119-83EC-6E06225721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57325"/>
            <a:ext cx="10191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7A6A5D"/>
                </a:solidFill>
              </a:defRPr>
            </a:pPr>
            <a:r>
              <a:rPr sz="1350" b="0">
                <a:solidFill>
                  <a:srgbClr val="7A6A5D"/>
                </a:solidFill>
              </a:rPr>
              <a:t>Selecciona preguntas viables, con acceso real a evidencia y alcance defendible.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C56EA86-D4D0-4C2F-8C9A-A74A86FEE8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952625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EFE1CF"/>
            </a:solidFill>
            <a:prstDash val="solid"/>
          </a:ln>
        </p:spPr>
      </p:sp>
      <p:sp>
        <p:nvSpPr>
          <p:cNvPr id="5" name="box">
            <a:extLst xmlns:a="http://schemas.openxmlformats.org/drawingml/2006/main">
              <a:ext uri="{FF2B5EF4-FFF2-40B4-BE49-F238E27FC236}">
                <a16:creationId xmlns:a16="http://schemas.microsoft.com/office/drawing/2014/main" id="{DB51798A-96D7-4322-AD09-07D72642A4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33600"/>
            <a:ext cx="5143500" cy="1695450"/>
          </a:xfrm>
          <a:prstGeom xmlns:a="http://schemas.openxmlformats.org/drawingml/2006/main" prst="roundRect">
            <a:avLst>
              <a:gd name="adj" fmla="val 6742"/>
            </a:avLst>
          </a:prstGeom>
          <a:solidFill xmlns:a="http://schemas.openxmlformats.org/drawingml/2006/main">
            <a:srgbClr val="211D18"/>
          </a:solidFill>
          <a:ln xmlns:a="http://schemas.openxmlformats.org/drawingml/2006/main" w="9525">
            <a:solidFill>
              <a:srgbClr val="EFE1CF"/>
            </a:solidFill>
            <a:prstDash val="solid"/>
          </a:ln>
        </p:spPr>
      </p:sp>
      <p:sp>
        <p:nvSpPr>
          <p:cNvPr id="6" name="pill">
            <a:extLst xmlns:a="http://schemas.openxmlformats.org/drawingml/2006/main">
              <a:ext uri="{FF2B5EF4-FFF2-40B4-BE49-F238E27FC236}">
                <a16:creationId xmlns:a16="http://schemas.microsoft.com/office/drawing/2014/main" id="{E18B7184-F75C-44A5-8B81-7DD71E5C5C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305050"/>
            <a:ext cx="1381125" cy="304800"/>
          </a:xfrm>
          <a:prstGeom xmlns:a="http://schemas.openxmlformats.org/drawingml/2006/main" prst="roundRect">
            <a:avLst>
              <a:gd name="adj" fmla="val 37500"/>
            </a:avLst>
          </a:prstGeom>
          <a:solidFill xmlns:a="http://schemas.openxmlformats.org/drawingml/2006/main">
            <a:srgbClr val="D65F3C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</a:defRPr>
            </a:pPr>
            <a:r>
              <a:rPr sz="975" b="1">
                <a:solidFill>
                  <a:srgbClr val="FFFFFF"/>
                </a:solidFill>
              </a:rPr>
              <a:t>INGENIERÍA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B1A95D6E-530C-4006-8CDA-83AD1CF87D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00300" y="2295525"/>
            <a:ext cx="3048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6C677"/>
                </a:solidFill>
              </a:defRPr>
            </a:pPr>
            <a:r>
              <a:rPr sz="1200" b="1">
                <a:solidFill>
                  <a:srgbClr val="E6C677"/>
                </a:solidFill>
              </a:rPr>
              <a:t>Cuantitativa</a:t>
            </a:r>
          </a:p>
        </p:txBody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334476C3-5DE3-4127-A043-62B8B04BA6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724150"/>
            <a:ext cx="46863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¿En qué medida un prototipo reduce el tiempo de atención frente a la línea base?</a:t>
            </a:r>
          </a:p>
        </p:txBody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2D9A79B9-8829-47BF-8064-FA54DA0C48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314700"/>
            <a:ext cx="46863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FFFDF8"/>
                </a:solidFill>
              </a:defRPr>
            </a:pPr>
            <a:r>
              <a:rPr sz="1125" b="0">
                <a:solidFill>
                  <a:srgbClr val="FFFDF8"/>
                </a:solidFill>
              </a:rPr>
              <a:t>Métricas antes/después y protocolo de prueba.</a:t>
            </a:r>
          </a:p>
        </p:txBody>
      </p:sp>
      <p:sp>
        <p:nvSpPr>
          <p:cNvPr id="10" name="box">
            <a:extLst xmlns:a="http://schemas.openxmlformats.org/drawingml/2006/main">
              <a:ext uri="{FF2B5EF4-FFF2-40B4-BE49-F238E27FC236}">
                <a16:creationId xmlns:a16="http://schemas.microsoft.com/office/drawing/2014/main" id="{3EDE474E-7E18-4742-AAA4-7F5444149E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133600"/>
            <a:ext cx="5143500" cy="1695450"/>
          </a:xfrm>
          <a:prstGeom xmlns:a="http://schemas.openxmlformats.org/drawingml/2006/main" prst="roundRect">
            <a:avLst>
              <a:gd name="adj" fmla="val 674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FE1CF"/>
            </a:solidFill>
            <a:prstDash val="solid"/>
          </a:ln>
        </p:spPr>
      </p:sp>
      <p:sp>
        <p:nvSpPr>
          <p:cNvPr id="11" name="pill">
            <a:extLst xmlns:a="http://schemas.openxmlformats.org/drawingml/2006/main">
              <a:ext uri="{FF2B5EF4-FFF2-40B4-BE49-F238E27FC236}">
                <a16:creationId xmlns:a16="http://schemas.microsoft.com/office/drawing/2014/main" id="{49084A3C-4A6F-4714-BEA2-711B6E0C4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305050"/>
            <a:ext cx="1381125" cy="304800"/>
          </a:xfrm>
          <a:prstGeom xmlns:a="http://schemas.openxmlformats.org/drawingml/2006/main" prst="roundRect">
            <a:avLst>
              <a:gd name="adj" fmla="val 37500"/>
            </a:avLst>
          </a:prstGeom>
          <a:solidFill xmlns:a="http://schemas.openxmlformats.org/drawingml/2006/main">
            <a:srgbClr val="C89A3D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211D18"/>
                </a:solidFill>
              </a:defRPr>
            </a:pPr>
            <a:r>
              <a:rPr sz="975" b="1">
                <a:solidFill>
                  <a:srgbClr val="211D18"/>
                </a:solidFill>
              </a:rPr>
              <a:t>EDUCACIÓN</a:t>
            </a:r>
          </a:p>
        </p:txBody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19FB86EC-B7F3-4E00-8098-DAEC361D14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2295525"/>
            <a:ext cx="3048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D65F3C"/>
                </a:solidFill>
              </a:defRPr>
            </a:pPr>
            <a:r>
              <a:rPr sz="1200" b="1">
                <a:solidFill>
                  <a:srgbClr val="D65F3C"/>
                </a:solidFill>
              </a:rPr>
              <a:t>Cualitativa</a:t>
            </a:r>
          </a:p>
        </p:txBody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8AC7C5ED-6162-4B8F-9D71-B5BAD465F2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724150"/>
            <a:ext cx="46863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211D18"/>
                </a:solidFill>
              </a:defRPr>
            </a:pPr>
            <a:r>
              <a:rPr sz="1275" b="1">
                <a:solidFill>
                  <a:srgbClr val="211D18"/>
                </a:solidFill>
              </a:rPr>
              <a:t>¿Cómo perciben docentes y estudiantes una estrategia de retroalimentación?</a:t>
            </a:r>
          </a:p>
        </p:txBody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30CDA3AC-67BC-4A82-9B2C-D6E0ECC82A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314700"/>
            <a:ext cx="46863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7A6A5D"/>
                </a:solidFill>
              </a:defRPr>
            </a:pPr>
            <a:r>
              <a:rPr sz="1125" b="0">
                <a:solidFill>
                  <a:srgbClr val="7A6A5D"/>
                </a:solidFill>
              </a:rPr>
              <a:t>Entrevistas, observación y contraste de perspectivas.</a:t>
            </a:r>
          </a:p>
        </p:txBody>
      </p:sp>
      <p:sp>
        <p:nvSpPr>
          <p:cNvPr id="15" name="box">
            <a:extLst xmlns:a="http://schemas.openxmlformats.org/drawingml/2006/main">
              <a:ext uri="{FF2B5EF4-FFF2-40B4-BE49-F238E27FC236}">
                <a16:creationId xmlns:a16="http://schemas.microsoft.com/office/drawing/2014/main" id="{042AED8C-103E-459F-8156-5C58FFF21B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86225"/>
            <a:ext cx="5143500" cy="1695450"/>
          </a:xfrm>
          <a:prstGeom xmlns:a="http://schemas.openxmlformats.org/drawingml/2006/main" prst="roundRect">
            <a:avLst>
              <a:gd name="adj" fmla="val 674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FE1CF"/>
            </a:solidFill>
            <a:prstDash val="solid"/>
          </a:ln>
        </p:spPr>
      </p:sp>
      <p:sp>
        <p:nvSpPr>
          <p:cNvPr id="16" name="pill">
            <a:extLst xmlns:a="http://schemas.openxmlformats.org/drawingml/2006/main">
              <a:ext uri="{FF2B5EF4-FFF2-40B4-BE49-F238E27FC236}">
                <a16:creationId xmlns:a16="http://schemas.microsoft.com/office/drawing/2014/main" id="{0189CD67-6CB2-4ECF-AF9C-017080951C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257675"/>
            <a:ext cx="1381125" cy="304800"/>
          </a:xfrm>
          <a:prstGeom xmlns:a="http://schemas.openxmlformats.org/drawingml/2006/main" prst="roundRect">
            <a:avLst>
              <a:gd name="adj" fmla="val 37500"/>
            </a:avLst>
          </a:prstGeom>
          <a:solidFill xmlns:a="http://schemas.openxmlformats.org/drawingml/2006/main">
            <a:srgbClr val="C89A3D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211D18"/>
                </a:solidFill>
              </a:defRPr>
            </a:pPr>
            <a:r>
              <a:rPr sz="975" b="1">
                <a:solidFill>
                  <a:srgbClr val="211D18"/>
                </a:solidFill>
              </a:rPr>
              <a:t>SALUD</a:t>
            </a:r>
          </a:p>
        </p:txBody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5318E0E3-9FA0-4DA0-B43C-2C3D2E2E59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00300" y="4248150"/>
            <a:ext cx="3048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D65F3C"/>
                </a:solidFill>
              </a:defRPr>
            </a:pPr>
            <a:r>
              <a:rPr sz="1200" b="1">
                <a:solidFill>
                  <a:srgbClr val="D65F3C"/>
                </a:solidFill>
              </a:rPr>
              <a:t>Cuantitativa</a:t>
            </a:r>
          </a:p>
        </p:txBody>
      </p:sp>
      <p:sp>
        <p:nvSpPr>
          <p:cNvPr id="18" name="text">
            <a:extLst xmlns:a="http://schemas.openxmlformats.org/drawingml/2006/main">
              <a:ext uri="{FF2B5EF4-FFF2-40B4-BE49-F238E27FC236}">
                <a16:creationId xmlns:a16="http://schemas.microsoft.com/office/drawing/2014/main" id="{9E81604D-61BA-4B1F-AAC2-163054791B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676775"/>
            <a:ext cx="46863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211D18"/>
                </a:solidFill>
              </a:defRPr>
            </a:pPr>
            <a:r>
              <a:rPr sz="1275" b="1">
                <a:solidFill>
                  <a:srgbClr val="211D18"/>
                </a:solidFill>
              </a:rPr>
              <a:t>¿Qué factores se asocian con la adherencia al tratamiento en la población definida?</a:t>
            </a:r>
          </a:p>
        </p:txBody>
      </p:sp>
      <p:sp>
        <p:nvSpPr>
          <p:cNvPr id="19" name="text">
            <a:extLst xmlns:a="http://schemas.openxmlformats.org/drawingml/2006/main">
              <a:ext uri="{FF2B5EF4-FFF2-40B4-BE49-F238E27FC236}">
                <a16:creationId xmlns:a16="http://schemas.microsoft.com/office/drawing/2014/main" id="{3BDB8D69-EC62-486D-B648-E227439929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267325"/>
            <a:ext cx="46863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7A6A5D"/>
                </a:solidFill>
              </a:defRPr>
            </a:pPr>
            <a:r>
              <a:rPr sz="1125" b="0">
                <a:solidFill>
                  <a:srgbClr val="7A6A5D"/>
                </a:solidFill>
              </a:rPr>
              <a:t>Ética, instrumento validado y control de variables.</a:t>
            </a:r>
          </a:p>
        </p:txBody>
      </p:sp>
      <p:sp>
        <p:nvSpPr>
          <p:cNvPr id="20" name="box">
            <a:extLst xmlns:a="http://schemas.openxmlformats.org/drawingml/2006/main">
              <a:ext uri="{FF2B5EF4-FFF2-40B4-BE49-F238E27FC236}">
                <a16:creationId xmlns:a16="http://schemas.microsoft.com/office/drawing/2014/main" id="{0731E734-F6D0-47D3-BE89-3112D08140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086225"/>
            <a:ext cx="5143500" cy="1695450"/>
          </a:xfrm>
          <a:prstGeom xmlns:a="http://schemas.openxmlformats.org/drawingml/2006/main" prst="roundRect">
            <a:avLst>
              <a:gd name="adj" fmla="val 674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FE1CF"/>
            </a:solidFill>
            <a:prstDash val="solid"/>
          </a:ln>
        </p:spPr>
      </p:sp>
      <p:sp>
        <p:nvSpPr>
          <p:cNvPr id="21" name="pill">
            <a:extLst xmlns:a="http://schemas.openxmlformats.org/drawingml/2006/main">
              <a:ext uri="{FF2B5EF4-FFF2-40B4-BE49-F238E27FC236}">
                <a16:creationId xmlns:a16="http://schemas.microsoft.com/office/drawing/2014/main" id="{5A035798-207F-4AA7-8EAA-FF8147AA37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257675"/>
            <a:ext cx="1381125" cy="304800"/>
          </a:xfrm>
          <a:prstGeom xmlns:a="http://schemas.openxmlformats.org/drawingml/2006/main" prst="roundRect">
            <a:avLst>
              <a:gd name="adj" fmla="val 37500"/>
            </a:avLst>
          </a:prstGeom>
          <a:solidFill xmlns:a="http://schemas.openxmlformats.org/drawingml/2006/main">
            <a:srgbClr val="C89A3D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211D18"/>
                </a:solidFill>
              </a:defRPr>
            </a:pPr>
            <a:r>
              <a:rPr sz="975" b="1">
                <a:solidFill>
                  <a:srgbClr val="211D18"/>
                </a:solidFill>
              </a:rPr>
              <a:t>DERECHO</a:t>
            </a:r>
          </a:p>
        </p:txBody>
      </p:sp>
      <p:sp>
        <p:nvSpPr>
          <p:cNvPr id="22" name="text">
            <a:extLst xmlns:a="http://schemas.openxmlformats.org/drawingml/2006/main">
              <a:ext uri="{FF2B5EF4-FFF2-40B4-BE49-F238E27FC236}">
                <a16:creationId xmlns:a16="http://schemas.microsoft.com/office/drawing/2014/main" id="{F6D658FC-8AE5-4FD0-A8FD-368D5F0A34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4248150"/>
            <a:ext cx="3048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D65F3C"/>
                </a:solidFill>
              </a:defRPr>
            </a:pPr>
            <a:r>
              <a:rPr sz="1200" b="1">
                <a:solidFill>
                  <a:srgbClr val="D65F3C"/>
                </a:solidFill>
              </a:rPr>
              <a:t>Cualitativa / documental</a:t>
            </a:r>
          </a:p>
        </p:txBody>
      </p:sp>
      <p:sp>
        <p:nvSpPr>
          <p:cNvPr id="23" name="text">
            <a:extLst xmlns:a="http://schemas.openxmlformats.org/drawingml/2006/main">
              <a:ext uri="{FF2B5EF4-FFF2-40B4-BE49-F238E27FC236}">
                <a16:creationId xmlns:a16="http://schemas.microsoft.com/office/drawing/2014/main" id="{FAF07960-DB3F-44DA-8419-D809AA310E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676775"/>
            <a:ext cx="46863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211D18"/>
                </a:solidFill>
              </a:defRPr>
            </a:pPr>
            <a:r>
              <a:rPr sz="1275" b="1">
                <a:solidFill>
                  <a:srgbClr val="211D18"/>
                </a:solidFill>
              </a:rPr>
              <a:t>¿Cómo se argumenta un criterio jurídico en resoluciones del periodo delimitado?</a:t>
            </a:r>
          </a:p>
        </p:txBody>
      </p:sp>
      <p:sp>
        <p:nvSpPr>
          <p:cNvPr id="24" name="text">
            <a:extLst xmlns:a="http://schemas.openxmlformats.org/drawingml/2006/main">
              <a:ext uri="{FF2B5EF4-FFF2-40B4-BE49-F238E27FC236}">
                <a16:creationId xmlns:a16="http://schemas.microsoft.com/office/drawing/2014/main" id="{4C954A54-103E-4F95-8A97-01EDE658AB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5267325"/>
            <a:ext cx="46863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7A6A5D"/>
                </a:solidFill>
              </a:defRPr>
            </a:pPr>
            <a:r>
              <a:rPr sz="1125" b="0">
                <a:solidFill>
                  <a:srgbClr val="7A6A5D"/>
                </a:solidFill>
              </a:rPr>
              <a:t>Corpus explícito, matriz de análisis y trazabilidad.</a:t>
            </a:r>
          </a:p>
        </p:txBody>
      </p:sp>
      <p:sp>
        <p:nvSpPr>
          <p:cNvPr id="25" name="text">
            <a:extLst xmlns:a="http://schemas.openxmlformats.org/drawingml/2006/main">
              <a:ext uri="{FF2B5EF4-FFF2-40B4-BE49-F238E27FC236}">
                <a16:creationId xmlns:a16="http://schemas.microsoft.com/office/drawing/2014/main" id="{710CE0D3-C983-48A0-B2A4-144AB82143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876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7A6A5D"/>
                </a:solidFill>
              </a:defRPr>
            </a:pPr>
            <a:r>
              <a:rPr sz="750" b="1">
                <a:solidFill>
                  <a:srgbClr val="7A6A5D"/>
                </a:solidFill>
              </a:rPr>
              <a:t>MAGNA INVESTIGACIÓN · Ing. de Sistemas | Mg. Carlos Andres Caballero Castillo</a:t>
            </a:r>
          </a:p>
        </p:txBody>
      </p:sp>
      <p:sp>
        <p:nvSpPr>
          <p:cNvPr id="26" name="text">
            <a:extLst xmlns:a="http://schemas.openxmlformats.org/drawingml/2006/main">
              <a:ext uri="{FF2B5EF4-FFF2-40B4-BE49-F238E27FC236}">
                <a16:creationId xmlns:a16="http://schemas.microsoft.com/office/drawing/2014/main" id="{3F686454-95CC-4A73-B479-4706990AAE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57950"/>
            <a:ext cx="457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D65F3C"/>
                </a:solidFill>
              </a:defRPr>
            </a:pPr>
            <a:r>
              <a:rPr sz="900" b="1">
                <a:solidFill>
                  <a:srgbClr val="D65F3C"/>
                </a:solidFill>
              </a:rP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1429274192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FF8E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kicker">
            <a:extLst xmlns:a="http://schemas.openxmlformats.org/drawingml/2006/main">
              <a:ext uri="{FF2B5EF4-FFF2-40B4-BE49-F238E27FC236}">
                <a16:creationId xmlns:a16="http://schemas.microsoft.com/office/drawing/2014/main" id="{B03B6615-1705-4804-8D21-EB7212CFB0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4476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D65F3C"/>
                </a:solidFill>
              </a:defRPr>
            </a:pPr>
            <a:r>
              <a:rPr sz="1050" b="1">
                <a:solidFill>
                  <a:srgbClr val="D65F3C"/>
                </a:solidFill>
              </a:rPr>
              <a:t>CONTROL ANTES DE ENTREGAR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94E776E5-091B-4142-8000-9151C157FF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8204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211D18"/>
                </a:solidFill>
              </a:defRPr>
            </a:pPr>
            <a:r>
              <a:rPr sz="2850" b="1">
                <a:solidFill>
                  <a:srgbClr val="211D18"/>
                </a:solidFill>
              </a:rPr>
              <a:t>Una tesis defendible supera cinco pruebas de calidad</a:t>
            </a:r>
          </a:p>
        </p:txBody>
      </p:sp>
      <p:sp>
        <p:nvSpPr>
          <p:cNvPr id="3" name="subtitle">
            <a:extLst xmlns:a="http://schemas.openxmlformats.org/drawingml/2006/main">
              <a:ext uri="{FF2B5EF4-FFF2-40B4-BE49-F238E27FC236}">
                <a16:creationId xmlns:a16="http://schemas.microsoft.com/office/drawing/2014/main" id="{25BB0E23-E853-4E59-9D49-C34EA4DEE4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57325"/>
            <a:ext cx="10191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7A6A5D"/>
                </a:solidFill>
              </a:defRPr>
            </a:pPr>
            <a:r>
              <a:rPr sz="1350" b="0">
                <a:solidFill>
                  <a:srgbClr val="7A6A5D"/>
                </a:solidFill>
              </a:rPr>
              <a:t>Si una respuesta es “no”, vuelve al eslabón anterior antes de seguir redactando.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1589A0D-B0AF-4EDF-9DD1-0DA825F2F1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952625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EFE1CF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92A069A-5EFC-4509-87C3-2D0D3F877B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76450"/>
            <a:ext cx="476250" cy="476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65F3C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2D573FD7-50A6-4C28-AC23-ABB8231C63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2076450"/>
            <a:ext cx="180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11D18"/>
                </a:solidFill>
              </a:defRPr>
            </a:pPr>
            <a:r>
              <a:rPr sz="1350" b="1">
                <a:solidFill>
                  <a:srgbClr val="211D18"/>
                </a:solidFill>
              </a:rPr>
              <a:t>COHERENCIA</a:t>
            </a:r>
          </a:p>
        </p:txBody>
      </p:sp>
      <p:sp>
        <p:nvSpPr>
          <p:cNvPr id="7" name="box">
            <a:extLst xmlns:a="http://schemas.openxmlformats.org/drawingml/2006/main">
              <a:ext uri="{FF2B5EF4-FFF2-40B4-BE49-F238E27FC236}">
                <a16:creationId xmlns:a16="http://schemas.microsoft.com/office/drawing/2014/main" id="{9CD54875-BA68-40D6-80BC-BFABD691C5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2076450"/>
            <a:ext cx="8362950" cy="523875"/>
          </a:xfrm>
          <a:prstGeom xmlns:a="http://schemas.openxmlformats.org/drawingml/2006/main" prst="roundRect">
            <a:avLst>
              <a:gd name="adj" fmla="val 21818"/>
            </a:avLst>
          </a:prstGeom>
          <a:solidFill xmlns:a="http://schemas.openxmlformats.org/drawingml/2006/main">
            <a:srgbClr val="F7EDD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454B2BE0-FDAC-4440-8246-14C79C7334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2800" y="2143125"/>
            <a:ext cx="7905750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6483C"/>
                </a:solidFill>
              </a:defRPr>
            </a:pPr>
            <a:r>
              <a:rPr sz="1200" b="0">
                <a:solidFill>
                  <a:srgbClr val="56483C"/>
                </a:solidFill>
              </a:rPr>
              <a:t>¿Pregunta, objetivos, método, resultados y conclusiones conversan?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F85CF36-1678-48D9-B907-56C89D0DA9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19400"/>
            <a:ext cx="476250" cy="476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65F3C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47191A98-B077-408A-91FE-EFA10054F8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2819400"/>
            <a:ext cx="180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11D18"/>
                </a:solidFill>
              </a:defRPr>
            </a:pPr>
            <a:r>
              <a:rPr sz="1350" b="1">
                <a:solidFill>
                  <a:srgbClr val="211D18"/>
                </a:solidFill>
              </a:rPr>
              <a:t>EVIDENCIA</a:t>
            </a:r>
          </a:p>
        </p:txBody>
      </p:sp>
      <p:sp>
        <p:nvSpPr>
          <p:cNvPr id="11" name="box">
            <a:extLst xmlns:a="http://schemas.openxmlformats.org/drawingml/2006/main">
              <a:ext uri="{FF2B5EF4-FFF2-40B4-BE49-F238E27FC236}">
                <a16:creationId xmlns:a16="http://schemas.microsoft.com/office/drawing/2014/main" id="{B7BC3452-E72D-4417-82F5-FA6B5117EF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2819400"/>
            <a:ext cx="8362950" cy="523875"/>
          </a:xfrm>
          <a:prstGeom xmlns:a="http://schemas.openxmlformats.org/drawingml/2006/main" prst="roundRect">
            <a:avLst>
              <a:gd name="adj" fmla="val 2181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4D713684-00C4-4C23-B9B7-2FC5C50AAD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2800" y="2886075"/>
            <a:ext cx="7905750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6483C"/>
                </a:solidFill>
              </a:defRPr>
            </a:pPr>
            <a:r>
              <a:rPr sz="1200" b="0">
                <a:solidFill>
                  <a:srgbClr val="56483C"/>
                </a:solidFill>
              </a:rPr>
              <a:t>¿Cada afirmación importante tiene datos o fuentes verificables?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E5768DA-9591-450E-894B-5D7AC36D0C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62350"/>
            <a:ext cx="476250" cy="476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65F3C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4DB25F2B-FF37-4A95-9B67-E0DEE25FA9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3562350"/>
            <a:ext cx="180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11D18"/>
                </a:solidFill>
              </a:defRPr>
            </a:pPr>
            <a:r>
              <a:rPr sz="1350" b="1">
                <a:solidFill>
                  <a:srgbClr val="211D18"/>
                </a:solidFill>
              </a:rPr>
              <a:t>TRAZABILIDAD</a:t>
            </a:r>
          </a:p>
        </p:txBody>
      </p:sp>
      <p:sp>
        <p:nvSpPr>
          <p:cNvPr id="15" name="box">
            <a:extLst xmlns:a="http://schemas.openxmlformats.org/drawingml/2006/main">
              <a:ext uri="{FF2B5EF4-FFF2-40B4-BE49-F238E27FC236}">
                <a16:creationId xmlns:a16="http://schemas.microsoft.com/office/drawing/2014/main" id="{95570DB2-AA58-4EE4-9E46-72B62FB2CC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3562350"/>
            <a:ext cx="8362950" cy="523875"/>
          </a:xfrm>
          <a:prstGeom xmlns:a="http://schemas.openxmlformats.org/drawingml/2006/main" prst="roundRect">
            <a:avLst>
              <a:gd name="adj" fmla="val 21818"/>
            </a:avLst>
          </a:prstGeom>
          <a:solidFill xmlns:a="http://schemas.openxmlformats.org/drawingml/2006/main">
            <a:srgbClr val="F7EDD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5A367008-6223-448C-A425-A11C0B74C4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2800" y="3629025"/>
            <a:ext cx="7905750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6483C"/>
                </a:solidFill>
              </a:defRPr>
            </a:pPr>
            <a:r>
              <a:rPr sz="1200" b="0">
                <a:solidFill>
                  <a:srgbClr val="56483C"/>
                </a:solidFill>
              </a:rPr>
              <a:t>¿Puedo explicar cómo recogí, limpié y analicé la información?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C49964A-E658-4230-97CC-E578449C82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305300"/>
            <a:ext cx="476250" cy="476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65F3C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8" name="text">
            <a:extLst xmlns:a="http://schemas.openxmlformats.org/drawingml/2006/main">
              <a:ext uri="{FF2B5EF4-FFF2-40B4-BE49-F238E27FC236}">
                <a16:creationId xmlns:a16="http://schemas.microsoft.com/office/drawing/2014/main" id="{7507FDC6-CFDA-4728-906D-F505CF5D40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4305300"/>
            <a:ext cx="180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11D18"/>
                </a:solidFill>
              </a:defRPr>
            </a:pPr>
            <a:r>
              <a:rPr sz="1350" b="1">
                <a:solidFill>
                  <a:srgbClr val="211D18"/>
                </a:solidFill>
              </a:rPr>
              <a:t>ÉTICA</a:t>
            </a:r>
          </a:p>
        </p:txBody>
      </p:sp>
      <p:sp>
        <p:nvSpPr>
          <p:cNvPr id="19" name="box">
            <a:extLst xmlns:a="http://schemas.openxmlformats.org/drawingml/2006/main">
              <a:ext uri="{FF2B5EF4-FFF2-40B4-BE49-F238E27FC236}">
                <a16:creationId xmlns:a16="http://schemas.microsoft.com/office/drawing/2014/main" id="{CA5957BD-4331-4E04-9F4F-0192C62DA7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4305300"/>
            <a:ext cx="8362950" cy="523875"/>
          </a:xfrm>
          <a:prstGeom xmlns:a="http://schemas.openxmlformats.org/drawingml/2006/main" prst="roundRect">
            <a:avLst>
              <a:gd name="adj" fmla="val 2181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7AABB002-377B-4A15-B4D9-E4B355D17B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2800" y="4371975"/>
            <a:ext cx="7905750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6483C"/>
                </a:solidFill>
              </a:defRPr>
            </a:pPr>
            <a:r>
              <a:rPr sz="1200" b="0">
                <a:solidFill>
                  <a:srgbClr val="56483C"/>
                </a:solidFill>
              </a:rPr>
              <a:t>¿Protegí a participantes, datos y autoría académica?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476F203-0483-4AE5-A988-84F36D86E1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048250"/>
            <a:ext cx="476250" cy="476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65F3C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22" name="text">
            <a:extLst xmlns:a="http://schemas.openxmlformats.org/drawingml/2006/main">
              <a:ext uri="{FF2B5EF4-FFF2-40B4-BE49-F238E27FC236}">
                <a16:creationId xmlns:a16="http://schemas.microsoft.com/office/drawing/2014/main" id="{636BEC7E-527E-468B-B57D-E5E2CAE581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5048250"/>
            <a:ext cx="180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11D18"/>
                </a:solidFill>
              </a:defRPr>
            </a:pPr>
            <a:r>
              <a:rPr sz="1350" b="1">
                <a:solidFill>
                  <a:srgbClr val="211D18"/>
                </a:solidFill>
              </a:rPr>
              <a:t>FORMATO</a:t>
            </a:r>
          </a:p>
        </p:txBody>
      </p:sp>
      <p:sp>
        <p:nvSpPr>
          <p:cNvPr id="23" name="box">
            <a:extLst xmlns:a="http://schemas.openxmlformats.org/drawingml/2006/main">
              <a:ext uri="{FF2B5EF4-FFF2-40B4-BE49-F238E27FC236}">
                <a16:creationId xmlns:a16="http://schemas.microsoft.com/office/drawing/2014/main" id="{293F85E9-0825-4779-98CB-F1CA9A226B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5048250"/>
            <a:ext cx="8362950" cy="523875"/>
          </a:xfrm>
          <a:prstGeom xmlns:a="http://schemas.openxmlformats.org/drawingml/2006/main" prst="roundRect">
            <a:avLst>
              <a:gd name="adj" fmla="val 21818"/>
            </a:avLst>
          </a:prstGeom>
          <a:solidFill xmlns:a="http://schemas.openxmlformats.org/drawingml/2006/main">
            <a:srgbClr val="F7EDD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text">
            <a:extLst xmlns:a="http://schemas.openxmlformats.org/drawingml/2006/main">
              <a:ext uri="{FF2B5EF4-FFF2-40B4-BE49-F238E27FC236}">
                <a16:creationId xmlns:a16="http://schemas.microsoft.com/office/drawing/2014/main" id="{23B24A5A-FFEF-48BD-8277-D3240B0F4B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2800" y="5114925"/>
            <a:ext cx="7905750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6483C"/>
                </a:solidFill>
              </a:defRPr>
            </a:pPr>
            <a:r>
              <a:rPr sz="1200" b="0">
                <a:solidFill>
                  <a:srgbClr val="56483C"/>
                </a:solidFill>
              </a:rPr>
              <a:t>¿Cumple la guía institucional, citas, tablas, anexos y estilo requerido?</a:t>
            </a:r>
          </a:p>
        </p:txBody>
      </p:sp>
      <p:sp>
        <p:nvSpPr>
          <p:cNvPr id="25" name="text">
            <a:extLst xmlns:a="http://schemas.openxmlformats.org/drawingml/2006/main">
              <a:ext uri="{FF2B5EF4-FFF2-40B4-BE49-F238E27FC236}">
                <a16:creationId xmlns:a16="http://schemas.microsoft.com/office/drawing/2014/main" id="{895115C7-F724-486F-9055-0E397ADA5F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876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7A6A5D"/>
                </a:solidFill>
              </a:defRPr>
            </a:pPr>
            <a:r>
              <a:rPr sz="750" b="1">
                <a:solidFill>
                  <a:srgbClr val="7A6A5D"/>
                </a:solidFill>
              </a:rPr>
              <a:t>MAGNA INVESTIGACIÓN · Ing. de Sistemas | Mg. Carlos Andres Caballero Castillo</a:t>
            </a:r>
          </a:p>
        </p:txBody>
      </p:sp>
      <p:sp>
        <p:nvSpPr>
          <p:cNvPr id="26" name="text">
            <a:extLst xmlns:a="http://schemas.openxmlformats.org/drawingml/2006/main">
              <a:ext uri="{FF2B5EF4-FFF2-40B4-BE49-F238E27FC236}">
                <a16:creationId xmlns:a16="http://schemas.microsoft.com/office/drawing/2014/main" id="{20E7C823-D76F-490D-8BA9-ACA018ABEB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57950"/>
            <a:ext cx="457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D65F3C"/>
                </a:solidFill>
              </a:defRPr>
            </a:pPr>
            <a:r>
              <a:rPr sz="900" b="1">
                <a:solidFill>
                  <a:srgbClr val="D65F3C"/>
                </a:solidFill>
              </a:rPr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106144689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211D1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8de6c356ccf4da5"/>
          <a:stretch xmlns:a="http://schemas.openxmlformats.org/drawingml/2006/main"/>
        </p:blipFill>
        <p:spPr>
          <a:xfrm xmlns:a="http://schemas.openxmlformats.org/drawingml/2006/main">
            <a:off x="666750" y="612137"/>
            <a:ext cx="4095750" cy="1233177"/>
          </a:xfrm>
          <a:prstGeom xmlns:a="http://schemas.openxmlformats.org/drawingml/2006/main" prst="rect">
            <a:avLst/>
          </a:prstGeom>
        </p:spPr>
      </p:pic>
      <p:sp>
        <p:nvSpPr>
          <p:cNvPr id="2" name="text">
            <a:extLst xmlns:a="http://schemas.openxmlformats.org/drawingml/2006/main">
              <a:ext uri="{FF2B5EF4-FFF2-40B4-BE49-F238E27FC236}">
                <a16:creationId xmlns:a16="http://schemas.microsoft.com/office/drawing/2014/main" id="{F0797149-C80A-4222-9A8A-08A20F7F4E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71700"/>
            <a:ext cx="7524750" cy="1381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FFFFFF"/>
                </a:solidFill>
              </a:defRPr>
            </a:pPr>
            <a:r>
              <a:rPr sz="3150" b="1">
                <a:solidFill>
                  <a:srgbClr val="FFFFFF"/>
                </a:solidFill>
              </a:rPr>
              <a:t>Una buena tesis no se improvisa:</a:t>
            </a:r>
          </a:p>
          <a:p xmlns:a="http://schemas.openxmlformats.org/drawingml/2006/main">
            <a:pPr algn="l">
              <a:defRPr sz="3150" b="1">
                <a:solidFill>
                  <a:srgbClr val="FFFFFF"/>
                </a:solidFill>
              </a:defRPr>
            </a:pPr>
            <a:r>
              <a:rPr sz="3150" b="1">
                <a:solidFill>
                  <a:srgbClr val="FFFFFF"/>
                </a:solidFill>
              </a:rPr>
              <a:t>se diseña, se evidencia y se defiende.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6DFDFDF-940C-44B4-8B6A-6F26A3FB4A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829050"/>
            <a:ext cx="1809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E6C677"/>
            </a:solidFill>
            <a:prstDash val="solid"/>
          </a:ln>
        </p:spPr>
      </p: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F0F08F67-9D5A-421B-A7CB-18D369C3C5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71950"/>
            <a:ext cx="857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E6C677"/>
                </a:solidFill>
              </a:defRPr>
            </a:pPr>
            <a:r>
              <a:rPr sz="1125" b="1">
                <a:solidFill>
                  <a:srgbClr val="E6C677"/>
                </a:solidFill>
              </a:rPr>
              <a:t>Autor</a:t>
            </a:r>
          </a:p>
        </p:txBody>
      </p:sp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E5DB3D08-09D2-4113-BD70-222AAA6CA7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476750"/>
            <a:ext cx="7239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Ingeniero de Sistemas | Mg. Carlos Andres Caballero Castillo</a:t>
            </a:r>
          </a:p>
        </p:txBody>
      </p:sp>
      <p:sp>
        <p:nvSpPr>
          <p:cNvPr id="6" name="box">
            <a:extLst xmlns:a="http://schemas.openxmlformats.org/drawingml/2006/main">
              <a:ext uri="{FF2B5EF4-FFF2-40B4-BE49-F238E27FC236}">
                <a16:creationId xmlns:a16="http://schemas.microsoft.com/office/drawing/2014/main" id="{BD44AF49-CCEB-41FE-ACCE-ACB611E8A0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1809750"/>
            <a:ext cx="3219450" cy="3238500"/>
          </a:xfrm>
          <a:prstGeom xmlns:a="http://schemas.openxmlformats.org/drawingml/2006/main" prst="roundRect">
            <a:avLst>
              <a:gd name="adj" fmla="val 3550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B15CDF70-B878-4D81-95A0-49E6B5A067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2133600"/>
            <a:ext cx="26289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D65F3C"/>
                </a:solidFill>
              </a:defRPr>
            </a:pPr>
            <a:r>
              <a:rPr sz="1125" b="1">
                <a:solidFill>
                  <a:srgbClr val="D65F3C"/>
                </a:solidFill>
              </a:rPr>
              <a:t>CONTACTO</a:t>
            </a:r>
          </a:p>
        </p:txBody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332A4C76-0504-4057-A26E-DE17AE8781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2667000"/>
            <a:ext cx="26289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211D18"/>
                </a:solidFill>
              </a:defRPr>
            </a:pPr>
            <a:r>
              <a:rPr sz="1650" b="1">
                <a:solidFill>
                  <a:srgbClr val="211D18"/>
                </a:solidFill>
              </a:rPr>
              <a:t>systeraprime.com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48A37C6-73FD-4B9B-95F9-6292FD5D93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01100" y="3181350"/>
            <a:ext cx="2171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89A3D"/>
            </a:solidFill>
            <a:prstDash val="solid"/>
          </a:ln>
        </p:spPr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FAA5CD6B-50C3-4B56-929B-122A405AC4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3390900"/>
            <a:ext cx="2628900" cy="1381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56483C"/>
                </a:solidFill>
              </a:defRPr>
            </a:pPr>
            <a:r>
              <a:rPr sz="1200" b="0">
                <a:solidFill>
                  <a:srgbClr val="56483C"/>
                </a:solidFill>
              </a:rPr>
              <a:t>tesis@systeraprime.com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ctr">
              <a:defRPr sz="1200" b="0">
                <a:solidFill>
                  <a:srgbClr val="56483C"/>
                </a:solidFill>
              </a:defRPr>
            </a:pPr>
            <a:r>
              <a:rPr sz="1200" b="0">
                <a:solidFill>
                  <a:srgbClr val="56483C"/>
                </a:solidFill>
              </a:rPr>
              <a:t>info@systeraprime.com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ctr">
              <a:defRPr sz="1200" b="0">
                <a:solidFill>
                  <a:srgbClr val="56483C"/>
                </a:solidFill>
              </a:defRPr>
            </a:pPr>
            <a:r>
              <a:rPr sz="1200" b="0">
                <a:solidFill>
                  <a:srgbClr val="56483C"/>
                </a:solidFill>
              </a:rPr>
              <a:t>ccaballero@systeraprime.com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ctr">
              <a:defRPr sz="1200" b="0">
                <a:solidFill>
                  <a:srgbClr val="56483C"/>
                </a:solidFill>
              </a:defRPr>
            </a:pPr>
            <a:r>
              <a:rPr sz="1200" b="0">
                <a:solidFill>
                  <a:srgbClr val="56483C"/>
                </a:solidFill>
              </a:rPr>
              <a:t>solucionesproti@gmail.com</a:t>
            </a:r>
          </a:p>
        </p:txBody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53A23460-A6FD-4644-A9FB-A470091273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15050"/>
            <a:ext cx="723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E6C677"/>
                </a:solidFill>
              </a:defRPr>
            </a:pPr>
            <a:r>
              <a:rPr sz="1050" b="1">
                <a:solidFill>
                  <a:srgbClr val="E6C677"/>
                </a:solidFill>
              </a:rPr>
              <a:t>Magna Investigación · Desarrollo guiado y asesoría responsable</a:t>
            </a:r>
          </a:p>
        </p:txBody>
      </p:sp>
    </p:spTree>
    <p:extLst>
      <p:ext uri="{BB962C8B-B14F-4D97-AF65-F5344CB8AC3E}">
        <p14:creationId xmlns:p14="http://schemas.microsoft.com/office/powerpoint/2010/main" val="440474109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8E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kicker">
            <a:extLst xmlns:a="http://schemas.openxmlformats.org/drawingml/2006/main">
              <a:ext uri="{FF2B5EF4-FFF2-40B4-BE49-F238E27FC236}">
                <a16:creationId xmlns:a16="http://schemas.microsoft.com/office/drawing/2014/main" id="{9E65B27E-8E31-4A10-9940-D411A054F6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4476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D65F3C"/>
                </a:solidFill>
              </a:defRPr>
            </a:pPr>
            <a:r>
              <a:rPr sz="1050" b="1">
                <a:solidFill>
                  <a:srgbClr val="D65F3C"/>
                </a:solidFill>
              </a:rPr>
              <a:t>PRINCIPIO RECTOR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312D6BCE-D820-4FF9-8419-FDBC899DA8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8204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211D18"/>
                </a:solidFill>
              </a:defRPr>
            </a:pPr>
            <a:r>
              <a:rPr sz="2850" b="1">
                <a:solidFill>
                  <a:srgbClr val="211D18"/>
                </a:solidFill>
              </a:rPr>
              <a:t>Una tesis es una cadena de decisiones coherentes</a:t>
            </a:r>
          </a:p>
        </p:txBody>
      </p:sp>
      <p:sp>
        <p:nvSpPr>
          <p:cNvPr id="3" name="subtitle">
            <a:extLst xmlns:a="http://schemas.openxmlformats.org/drawingml/2006/main">
              <a:ext uri="{FF2B5EF4-FFF2-40B4-BE49-F238E27FC236}">
                <a16:creationId xmlns:a16="http://schemas.microsoft.com/office/drawing/2014/main" id="{1C9B5279-7A95-4CA5-8FA8-AB41FFC82E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57325"/>
            <a:ext cx="10191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7A6A5D"/>
                </a:solidFill>
              </a:defRPr>
            </a:pPr>
            <a:r>
              <a:rPr sz="1350" b="0">
                <a:solidFill>
                  <a:srgbClr val="7A6A5D"/>
                </a:solidFill>
              </a:rPr>
              <a:t>La calidad no depende de llenar capítulos, sino de que cada parte responda a la anterior.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1141BEA-B3FD-4C09-AA6A-A3D8089BF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952625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EFE1CF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D56BA88-DF84-49DA-A031-A05583A212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85925" y="3143250"/>
            <a:ext cx="1409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C89A3D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545F0C7-FD81-4C49-B3B0-94A067A754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2781300"/>
            <a:ext cx="609600" cy="609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65F3C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01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5849E776-DD82-458C-BE3D-C19A02A14A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543300"/>
            <a:ext cx="10953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211D18"/>
                </a:solidFill>
              </a:defRPr>
            </a:pPr>
            <a:r>
              <a:rPr sz="1350" b="1">
                <a:solidFill>
                  <a:srgbClr val="211D18"/>
                </a:solidFill>
              </a:rPr>
              <a:t>Problema</a:t>
            </a:r>
          </a:p>
        </p:txBody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2791F102-A984-4520-9A75-B11B37F28B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" y="3905250"/>
            <a:ext cx="13144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0">
                <a:solidFill>
                  <a:srgbClr val="7A6A5D"/>
                </a:solidFill>
              </a:defRPr>
            </a:pPr>
            <a:r>
              <a:rPr sz="1125" b="0">
                <a:solidFill>
                  <a:srgbClr val="7A6A5D"/>
                </a:solidFill>
              </a:rPr>
              <a:t>¿Qué ocurre?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F2391B6-FC0B-4B2D-AA54-57F4CB432F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71925" y="3143250"/>
            <a:ext cx="1409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C89A3D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D4116CA-8929-47AA-91ED-6328B89F15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95625" y="2781300"/>
            <a:ext cx="609600" cy="609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65F3C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02</a:t>
            </a:r>
          </a:p>
        </p:txBody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AC1FDED9-96E4-4C28-8D1F-C18AAF444E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3543300"/>
            <a:ext cx="10953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211D18"/>
                </a:solidFill>
              </a:defRPr>
            </a:pPr>
            <a:r>
              <a:rPr sz="1350" b="1">
                <a:solidFill>
                  <a:srgbClr val="211D18"/>
                </a:solidFill>
              </a:rPr>
              <a:t>Pregunta</a:t>
            </a:r>
          </a:p>
        </p:txBody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A2815AD7-CED1-4F97-BD7A-0649516CF3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52725" y="3905250"/>
            <a:ext cx="13144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0">
                <a:solidFill>
                  <a:srgbClr val="7A6A5D"/>
                </a:solidFill>
              </a:defRPr>
            </a:pPr>
            <a:r>
              <a:rPr sz="1125" b="0">
                <a:solidFill>
                  <a:srgbClr val="7A6A5D"/>
                </a:solidFill>
              </a:rPr>
              <a:t>¿Qué necesito saber?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C1CD80A-8946-497A-B882-9A8853A15D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57925" y="3143250"/>
            <a:ext cx="1409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C89A3D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D5A8D2E-B49A-46BD-94B4-1DF062FF70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81625" y="2781300"/>
            <a:ext cx="609600" cy="609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65F3C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03</a:t>
            </a:r>
          </a:p>
        </p:txBody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7774BC6C-5673-47B7-8A72-8F3E776A84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3543300"/>
            <a:ext cx="10953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211D18"/>
                </a:solidFill>
              </a:defRPr>
            </a:pPr>
            <a:r>
              <a:rPr sz="1350" b="1">
                <a:solidFill>
                  <a:srgbClr val="211D18"/>
                </a:solidFill>
              </a:rPr>
              <a:t>Método</a:t>
            </a:r>
          </a:p>
        </p:txBody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D0860021-903B-4E63-AC0E-6468D11A0B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38725" y="3905250"/>
            <a:ext cx="13144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0">
                <a:solidFill>
                  <a:srgbClr val="7A6A5D"/>
                </a:solidFill>
              </a:defRPr>
            </a:pPr>
            <a:r>
              <a:rPr sz="1125" b="0">
                <a:solidFill>
                  <a:srgbClr val="7A6A5D"/>
                </a:solidFill>
              </a:rPr>
              <a:t>¿Cómo obtendré evidencia?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A3CBFBD-16AF-401C-AEDF-7D4088F453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43925" y="3143250"/>
            <a:ext cx="1409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C89A3D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1DB7008-9C42-45E9-8685-FB63FFF61B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67625" y="2781300"/>
            <a:ext cx="609600" cy="609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65F3C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04</a:t>
            </a:r>
          </a:p>
        </p:txBody>
      </p:sp>
      <p:sp>
        <p:nvSpPr>
          <p:cNvPr id="19" name="text">
            <a:extLst xmlns:a="http://schemas.openxmlformats.org/drawingml/2006/main">
              <a:ext uri="{FF2B5EF4-FFF2-40B4-BE49-F238E27FC236}">
                <a16:creationId xmlns:a16="http://schemas.microsoft.com/office/drawing/2014/main" id="{5C67A106-AD1E-42CD-9FC9-48E3C48137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3543300"/>
            <a:ext cx="10953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211D18"/>
                </a:solidFill>
              </a:defRPr>
            </a:pPr>
            <a:r>
              <a:rPr sz="1350" b="1">
                <a:solidFill>
                  <a:srgbClr val="211D18"/>
                </a:solidFill>
              </a:rPr>
              <a:t>Resultados</a:t>
            </a:r>
          </a:p>
        </p:txBody>
      </p:sp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926C2A20-A98D-4131-9C55-E1E9809554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24725" y="3905250"/>
            <a:ext cx="13144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0">
                <a:solidFill>
                  <a:srgbClr val="7A6A5D"/>
                </a:solidFill>
              </a:defRPr>
            </a:pPr>
            <a:r>
              <a:rPr sz="1125" b="0">
                <a:solidFill>
                  <a:srgbClr val="7A6A5D"/>
                </a:solidFill>
              </a:rPr>
              <a:t>¿Qué encontré?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5CA460D-252A-4658-B6F2-5FF657D161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53625" y="2781300"/>
            <a:ext cx="609600" cy="609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65F3C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05</a:t>
            </a:r>
          </a:p>
        </p:txBody>
      </p:sp>
      <p:sp>
        <p:nvSpPr>
          <p:cNvPr id="22" name="text">
            <a:extLst xmlns:a="http://schemas.openxmlformats.org/drawingml/2006/main">
              <a:ext uri="{FF2B5EF4-FFF2-40B4-BE49-F238E27FC236}">
                <a16:creationId xmlns:a16="http://schemas.microsoft.com/office/drawing/2014/main" id="{C410CB66-03E7-4650-A9EB-AA44DD2758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3543300"/>
            <a:ext cx="10953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211D18"/>
                </a:solidFill>
              </a:defRPr>
            </a:pPr>
            <a:r>
              <a:rPr sz="1350" b="1">
                <a:solidFill>
                  <a:srgbClr val="211D18"/>
                </a:solidFill>
              </a:rPr>
              <a:t>Conclusión</a:t>
            </a:r>
          </a:p>
        </p:txBody>
      </p:sp>
      <p:sp>
        <p:nvSpPr>
          <p:cNvPr id="23" name="text">
            <a:extLst xmlns:a="http://schemas.openxmlformats.org/drawingml/2006/main">
              <a:ext uri="{FF2B5EF4-FFF2-40B4-BE49-F238E27FC236}">
                <a16:creationId xmlns:a16="http://schemas.microsoft.com/office/drawing/2014/main" id="{1928B7A8-20B1-4A2D-8028-F9D7223320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10725" y="3905250"/>
            <a:ext cx="13144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0">
                <a:solidFill>
                  <a:srgbClr val="7A6A5D"/>
                </a:solidFill>
              </a:defRPr>
            </a:pPr>
            <a:r>
              <a:rPr sz="1125" b="0">
                <a:solidFill>
                  <a:srgbClr val="7A6A5D"/>
                </a:solidFill>
              </a:rPr>
              <a:t>¿Qué puedo afirmar?</a:t>
            </a:r>
          </a:p>
        </p:txBody>
      </p:sp>
      <p:sp>
        <p:nvSpPr>
          <p:cNvPr id="24" name="key-message">
            <a:extLst xmlns:a="http://schemas.openxmlformats.org/drawingml/2006/main">
              <a:ext uri="{FF2B5EF4-FFF2-40B4-BE49-F238E27FC236}">
                <a16:creationId xmlns:a16="http://schemas.microsoft.com/office/drawing/2014/main" id="{4B3B5D9B-81FA-47F1-8EE0-ACB6515BF2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4857750"/>
            <a:ext cx="8686800" cy="914400"/>
          </a:xfrm>
          <a:prstGeom xmlns:a="http://schemas.openxmlformats.org/drawingml/2006/main" prst="roundRect">
            <a:avLst>
              <a:gd name="adj" fmla="val 125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FE1CF"/>
            </a:solidFill>
            <a:prstDash val="solid"/>
          </a:ln>
        </p:spPr>
      </p:sp>
      <p:sp>
        <p:nvSpPr>
          <p:cNvPr id="25" name="text">
            <a:extLst xmlns:a="http://schemas.openxmlformats.org/drawingml/2006/main">
              <a:ext uri="{FF2B5EF4-FFF2-40B4-BE49-F238E27FC236}">
                <a16:creationId xmlns:a16="http://schemas.microsoft.com/office/drawing/2014/main" id="{5736EE71-8A80-4D38-904D-03C903E4CB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019675"/>
            <a:ext cx="1524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D65F3C"/>
                </a:solidFill>
              </a:defRPr>
            </a:pPr>
            <a:r>
              <a:rPr sz="1125" b="1">
                <a:solidFill>
                  <a:srgbClr val="D65F3C"/>
                </a:solidFill>
              </a:rPr>
              <a:t>Regla de oro</a:t>
            </a:r>
          </a:p>
        </p:txBody>
      </p:sp>
      <p:sp>
        <p:nvSpPr>
          <p:cNvPr id="26" name="text">
            <a:extLst xmlns:a="http://schemas.openxmlformats.org/drawingml/2006/main">
              <a:ext uri="{FF2B5EF4-FFF2-40B4-BE49-F238E27FC236}">
                <a16:creationId xmlns:a16="http://schemas.microsoft.com/office/drawing/2014/main" id="{90840EC0-E282-41D2-86F4-FACF6A5699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286375"/>
            <a:ext cx="8096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211D18"/>
                </a:solidFill>
              </a:defRPr>
            </a:pPr>
            <a:r>
              <a:rPr sz="1500" b="1">
                <a:solidFill>
                  <a:srgbClr val="211D18"/>
                </a:solidFill>
              </a:rPr>
              <a:t>Si un objetivo no tiene evidencia y una conclusión no responde al objetivo, la tesis pierde coherencia.</a:t>
            </a:r>
          </a:p>
        </p:txBody>
      </p:sp>
      <p:sp>
        <p:nvSpPr>
          <p:cNvPr id="27" name="text">
            <a:extLst xmlns:a="http://schemas.openxmlformats.org/drawingml/2006/main">
              <a:ext uri="{FF2B5EF4-FFF2-40B4-BE49-F238E27FC236}">
                <a16:creationId xmlns:a16="http://schemas.microsoft.com/office/drawing/2014/main" id="{3E2B93AB-0CA4-41C0-8071-514E866CF6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876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7A6A5D"/>
                </a:solidFill>
              </a:defRPr>
            </a:pPr>
            <a:r>
              <a:rPr sz="750" b="1">
                <a:solidFill>
                  <a:srgbClr val="7A6A5D"/>
                </a:solidFill>
              </a:rPr>
              <a:t>MAGNA INVESTIGACIÓN · Ing. de Sistemas | Mg. Carlos Andres Caballero Castillo</a:t>
            </a:r>
          </a:p>
        </p:txBody>
      </p:sp>
      <p:sp>
        <p:nvSpPr>
          <p:cNvPr id="28" name="text">
            <a:extLst xmlns:a="http://schemas.openxmlformats.org/drawingml/2006/main">
              <a:ext uri="{FF2B5EF4-FFF2-40B4-BE49-F238E27FC236}">
                <a16:creationId xmlns:a16="http://schemas.microsoft.com/office/drawing/2014/main" id="{2A871E3F-5626-4357-A1B2-7757B600C5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57950"/>
            <a:ext cx="457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D65F3C"/>
                </a:solidFill>
              </a:defRPr>
            </a:pPr>
            <a:r>
              <a:rPr sz="900" b="1">
                <a:solidFill>
                  <a:srgbClr val="D65F3C"/>
                </a:solidFill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736443422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8E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kicker">
            <a:extLst xmlns:a="http://schemas.openxmlformats.org/drawingml/2006/main">
              <a:ext uri="{FF2B5EF4-FFF2-40B4-BE49-F238E27FC236}">
                <a16:creationId xmlns:a16="http://schemas.microsoft.com/office/drawing/2014/main" id="{21B4FD53-7158-4C04-8217-FF590FCC2E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4476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D65F3C"/>
                </a:solidFill>
              </a:defRPr>
            </a:pPr>
            <a:r>
              <a:rPr sz="1050" b="1">
                <a:solidFill>
                  <a:srgbClr val="D65F3C"/>
                </a:solidFill>
              </a:rPr>
              <a:t>DECISIÓN METODOLÓGICA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71210066-E7B4-42FB-8283-57F81A0AA4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8204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211D18"/>
                </a:solidFill>
              </a:defRPr>
            </a:pPr>
            <a:r>
              <a:rPr sz="2850" b="1">
                <a:solidFill>
                  <a:srgbClr val="211D18"/>
                </a:solidFill>
              </a:rPr>
              <a:t>La pregunta indica el enfoque; no al revés</a:t>
            </a:r>
          </a:p>
        </p:txBody>
      </p:sp>
      <p:sp>
        <p:nvSpPr>
          <p:cNvPr id="3" name="subtitle">
            <a:extLst xmlns:a="http://schemas.openxmlformats.org/drawingml/2006/main">
              <a:ext uri="{FF2B5EF4-FFF2-40B4-BE49-F238E27FC236}">
                <a16:creationId xmlns:a16="http://schemas.microsoft.com/office/drawing/2014/main" id="{3E176CFD-5F5C-407F-982C-2B4A4B660F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57325"/>
            <a:ext cx="10191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7A6A5D"/>
                </a:solidFill>
              </a:defRPr>
            </a:pPr>
            <a:r>
              <a:rPr sz="1350" b="0">
                <a:solidFill>
                  <a:srgbClr val="7A6A5D"/>
                </a:solidFill>
              </a:rPr>
              <a:t>Usa esta comparación inicial y confirma después la guía de tu universidad.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FC59561-4D33-4E1E-A2EB-C607624269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952625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EFE1CF"/>
            </a:solidFill>
            <a:prstDash val="solid"/>
          </a:ln>
        </p:spPr>
      </p:sp>
      <p:sp>
        <p:nvSpPr>
          <p:cNvPr id="5" name="qual-card">
            <a:extLst xmlns:a="http://schemas.openxmlformats.org/drawingml/2006/main">
              <a:ext uri="{FF2B5EF4-FFF2-40B4-BE49-F238E27FC236}">
                <a16:creationId xmlns:a16="http://schemas.microsoft.com/office/drawing/2014/main" id="{A749E98C-5B47-4D0C-8A4A-5DE272976D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47900"/>
            <a:ext cx="5143500" cy="3333750"/>
          </a:xfrm>
          <a:prstGeom xmlns:a="http://schemas.openxmlformats.org/drawingml/2006/main" prst="roundRect">
            <a:avLst>
              <a:gd name="adj" fmla="val 342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FE1CF"/>
            </a:solidFill>
            <a:prstDash val="solid"/>
          </a:ln>
        </p:spPr>
      </p:sp>
      <p:sp>
        <p:nvSpPr>
          <p:cNvPr id="6" name="pill">
            <a:extLst xmlns:a="http://schemas.openxmlformats.org/drawingml/2006/main">
              <a:ext uri="{FF2B5EF4-FFF2-40B4-BE49-F238E27FC236}">
                <a16:creationId xmlns:a16="http://schemas.microsoft.com/office/drawing/2014/main" id="{534D0BF0-AFD7-49F9-A1EF-0E8551665F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476500"/>
            <a:ext cx="1428750" cy="304800"/>
          </a:xfrm>
          <a:prstGeom xmlns:a="http://schemas.openxmlformats.org/drawingml/2006/main" prst="roundRect">
            <a:avLst>
              <a:gd name="adj" fmla="val 37500"/>
            </a:avLst>
          </a:prstGeom>
          <a:solidFill xmlns:a="http://schemas.openxmlformats.org/drawingml/2006/main">
            <a:srgbClr val="211D18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E6C677"/>
                </a:solidFill>
              </a:defRPr>
            </a:pPr>
            <a:r>
              <a:rPr sz="975" b="1">
                <a:solidFill>
                  <a:srgbClr val="E6C677"/>
                </a:solidFill>
              </a:rPr>
              <a:t>CUALITATIVA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6F498772-DBF8-43BA-A658-C39ACAD92E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952750"/>
            <a:ext cx="4191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211D18"/>
                </a:solidFill>
              </a:defRPr>
            </a:pPr>
            <a:r>
              <a:rPr sz="2175" b="1">
                <a:solidFill>
                  <a:srgbClr val="211D18"/>
                </a:solidFill>
              </a:rPr>
              <a:t>Comprender significados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4A24A36-2B5B-42B9-A4B4-37BF1AF9DF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3590925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89A3D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✓</a:t>
            </a:r>
          </a:p>
        </p:txBody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4CC3E34C-4D97-4151-87BE-B493554E58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562350"/>
            <a:ext cx="3790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11D18"/>
                </a:solidFill>
              </a:defRPr>
            </a:pPr>
            <a:r>
              <a:rPr sz="1350" b="1">
                <a:solidFill>
                  <a:srgbClr val="211D18"/>
                </a:solidFill>
              </a:rPr>
              <a:t>Pregunta típica</a:t>
            </a:r>
          </a:p>
        </p:txBody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6E2FDA14-7F50-47AD-859D-B11229C8F6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848100"/>
            <a:ext cx="37909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7A6A5D"/>
                </a:solidFill>
              </a:defRPr>
            </a:pPr>
            <a:r>
              <a:rPr sz="1125" b="0">
                <a:solidFill>
                  <a:srgbClr val="7A6A5D"/>
                </a:solidFill>
              </a:rPr>
              <a:t>¿Cómo viven, interpretan o explican…?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F9A4F0C-EA34-4AC9-87FB-51BE7E4555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4352925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89A3D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✓</a:t>
            </a:r>
          </a:p>
        </p:txBody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2C2F0943-5973-4F5F-8643-4C017B40E4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4324350"/>
            <a:ext cx="3790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11D18"/>
                </a:solidFill>
              </a:defRPr>
            </a:pPr>
            <a:r>
              <a:rPr sz="1350" b="1">
                <a:solidFill>
                  <a:srgbClr val="211D18"/>
                </a:solidFill>
              </a:rPr>
              <a:t>Evidencia</a:t>
            </a:r>
          </a:p>
        </p:txBody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56A91ECB-6617-47CA-AFE7-93BD2854B6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4610100"/>
            <a:ext cx="37909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7A6A5D"/>
                </a:solidFill>
              </a:defRPr>
            </a:pPr>
            <a:r>
              <a:rPr sz="1125" b="0">
                <a:solidFill>
                  <a:srgbClr val="7A6A5D"/>
                </a:solidFill>
              </a:rPr>
              <a:t>Relatos, prácticas, documentos y contexto.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6EFBB42-62A5-4701-8FBA-E981D9CF89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5114925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89A3D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✓</a:t>
            </a:r>
          </a:p>
        </p:txBody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19E4A4C8-B7FA-48A5-A2A2-F9BDCDDCA7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5086350"/>
            <a:ext cx="3790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11D18"/>
                </a:solidFill>
              </a:defRPr>
            </a:pPr>
            <a:r>
              <a:rPr sz="1350" b="1">
                <a:solidFill>
                  <a:srgbClr val="211D18"/>
                </a:solidFill>
              </a:rPr>
              <a:t>Resultado</a:t>
            </a:r>
          </a:p>
        </p:txBody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5CF4EC85-4F6A-4F60-870E-6026C1EC2B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5372100"/>
            <a:ext cx="37909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7A6A5D"/>
                </a:solidFill>
              </a:defRPr>
            </a:pPr>
            <a:r>
              <a:rPr sz="1125" b="0">
                <a:solidFill>
                  <a:srgbClr val="7A6A5D"/>
                </a:solidFill>
              </a:rPr>
              <a:t>Categorías, patrones y una interpretación sustentada.</a:t>
            </a:r>
          </a:p>
        </p:txBody>
      </p:sp>
      <p:sp>
        <p:nvSpPr>
          <p:cNvPr id="17" name="quant-card">
            <a:extLst xmlns:a="http://schemas.openxmlformats.org/drawingml/2006/main">
              <a:ext uri="{FF2B5EF4-FFF2-40B4-BE49-F238E27FC236}">
                <a16:creationId xmlns:a16="http://schemas.microsoft.com/office/drawing/2014/main" id="{59144E5F-1A8F-49DC-B0D6-24D9D3170E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2247900"/>
            <a:ext cx="5143500" cy="3333750"/>
          </a:xfrm>
          <a:prstGeom xmlns:a="http://schemas.openxmlformats.org/drawingml/2006/main" prst="roundRect">
            <a:avLst>
              <a:gd name="adj" fmla="val 3429"/>
            </a:avLst>
          </a:prstGeom>
          <a:solidFill xmlns:a="http://schemas.openxmlformats.org/drawingml/2006/main">
            <a:srgbClr val="211D18"/>
          </a:solidFill>
          <a:ln xmlns:a="http://schemas.openxmlformats.org/drawingml/2006/main" w="9525">
            <a:solidFill>
              <a:srgbClr val="C89A3D"/>
            </a:solidFill>
            <a:prstDash val="solid"/>
          </a:ln>
        </p:spPr>
      </p:sp>
      <p:sp>
        <p:nvSpPr>
          <p:cNvPr id="18" name="pill">
            <a:extLst xmlns:a="http://schemas.openxmlformats.org/drawingml/2006/main">
              <a:ext uri="{FF2B5EF4-FFF2-40B4-BE49-F238E27FC236}">
                <a16:creationId xmlns:a16="http://schemas.microsoft.com/office/drawing/2014/main" id="{6F7F26EC-2067-4F6F-8FC4-9003A308AF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2476500"/>
            <a:ext cx="1524000" cy="304800"/>
          </a:xfrm>
          <a:prstGeom xmlns:a="http://schemas.openxmlformats.org/drawingml/2006/main" prst="roundRect">
            <a:avLst>
              <a:gd name="adj" fmla="val 37500"/>
            </a:avLst>
          </a:prstGeom>
          <a:solidFill xmlns:a="http://schemas.openxmlformats.org/drawingml/2006/main">
            <a:srgbClr val="D65F3C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</a:defRPr>
            </a:pPr>
            <a:r>
              <a:rPr sz="975" b="1">
                <a:solidFill>
                  <a:srgbClr val="FFFFFF"/>
                </a:solidFill>
              </a:rPr>
              <a:t>CUANTITATIVA</a:t>
            </a:r>
          </a:p>
        </p:txBody>
      </p:sp>
      <p:sp>
        <p:nvSpPr>
          <p:cNvPr id="19" name="text">
            <a:extLst xmlns:a="http://schemas.openxmlformats.org/drawingml/2006/main">
              <a:ext uri="{FF2B5EF4-FFF2-40B4-BE49-F238E27FC236}">
                <a16:creationId xmlns:a16="http://schemas.microsoft.com/office/drawing/2014/main" id="{C158B85C-4115-452E-9233-89FBB46D45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2952750"/>
            <a:ext cx="4191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FFFFFF"/>
                </a:solidFill>
              </a:defRPr>
            </a:pPr>
            <a:r>
              <a:rPr sz="2175" b="1">
                <a:solidFill>
                  <a:srgbClr val="FFFFFF"/>
                </a:solidFill>
              </a:rPr>
              <a:t>Medir y contrastar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13920C7-40BD-4287-A78C-2FC20B0455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3590925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65F3C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✓</a:t>
            </a:r>
          </a:p>
        </p:txBody>
      </p:sp>
      <p:sp>
        <p:nvSpPr>
          <p:cNvPr id="21" name="text">
            <a:extLst xmlns:a="http://schemas.openxmlformats.org/drawingml/2006/main">
              <a:ext uri="{FF2B5EF4-FFF2-40B4-BE49-F238E27FC236}">
                <a16:creationId xmlns:a16="http://schemas.microsoft.com/office/drawing/2014/main" id="{7D026704-F6EC-4577-882A-C2EAE2B6CC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10400" y="3562350"/>
            <a:ext cx="3790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11D18"/>
                </a:solidFill>
              </a:defRPr>
            </a:pPr>
            <a:r>
              <a:rPr sz="1350" b="1">
                <a:solidFill>
                  <a:srgbClr val="211D18"/>
                </a:solidFill>
              </a:rPr>
              <a:t>Pregunta típica</a:t>
            </a:r>
          </a:p>
        </p:txBody>
      </p:sp>
      <p:sp>
        <p:nvSpPr>
          <p:cNvPr id="22" name="text">
            <a:extLst xmlns:a="http://schemas.openxmlformats.org/drawingml/2006/main">
              <a:ext uri="{FF2B5EF4-FFF2-40B4-BE49-F238E27FC236}">
                <a16:creationId xmlns:a16="http://schemas.microsoft.com/office/drawing/2014/main" id="{185A32BE-C336-4324-8613-D95DEFD947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10400" y="3848100"/>
            <a:ext cx="37909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7A6A5D"/>
                </a:solidFill>
              </a:defRPr>
            </a:pPr>
            <a:r>
              <a:rPr sz="1125" b="0">
                <a:solidFill>
                  <a:srgbClr val="7A6A5D"/>
                </a:solidFill>
              </a:rPr>
              <a:t>¿Cuánto, qué relación o qué diferencia existe?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7790A24-3B2D-43BC-8735-5736566E47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4352925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65F3C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✓</a:t>
            </a:r>
          </a:p>
        </p:txBody>
      </p:sp>
      <p:sp>
        <p:nvSpPr>
          <p:cNvPr id="24" name="text">
            <a:extLst xmlns:a="http://schemas.openxmlformats.org/drawingml/2006/main">
              <a:ext uri="{FF2B5EF4-FFF2-40B4-BE49-F238E27FC236}">
                <a16:creationId xmlns:a16="http://schemas.microsoft.com/office/drawing/2014/main" id="{C9F733B2-CFA3-404B-8438-048B496F69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10400" y="4324350"/>
            <a:ext cx="3790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11D18"/>
                </a:solidFill>
              </a:defRPr>
            </a:pPr>
            <a:r>
              <a:rPr sz="1350" b="1">
                <a:solidFill>
                  <a:srgbClr val="211D18"/>
                </a:solidFill>
              </a:rPr>
              <a:t>Evidencia</a:t>
            </a:r>
          </a:p>
        </p:txBody>
      </p:sp>
      <p:sp>
        <p:nvSpPr>
          <p:cNvPr id="25" name="text">
            <a:extLst xmlns:a="http://schemas.openxmlformats.org/drawingml/2006/main">
              <a:ext uri="{FF2B5EF4-FFF2-40B4-BE49-F238E27FC236}">
                <a16:creationId xmlns:a16="http://schemas.microsoft.com/office/drawing/2014/main" id="{CAE5C2F1-7B23-41BE-A441-A287C42B5F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10400" y="4610100"/>
            <a:ext cx="37909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7A6A5D"/>
                </a:solidFill>
              </a:defRPr>
            </a:pPr>
            <a:r>
              <a:rPr sz="1125" b="0">
                <a:solidFill>
                  <a:srgbClr val="7A6A5D"/>
                </a:solidFill>
              </a:rPr>
              <a:t>Variables, indicadores, mediciones y datos.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3277C9AA-8139-4A12-93BF-1C9F11D1E2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5114925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65F3C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✓</a:t>
            </a:r>
          </a:p>
        </p:txBody>
      </p:sp>
      <p:sp>
        <p:nvSpPr>
          <p:cNvPr id="27" name="text">
            <a:extLst xmlns:a="http://schemas.openxmlformats.org/drawingml/2006/main">
              <a:ext uri="{FF2B5EF4-FFF2-40B4-BE49-F238E27FC236}">
                <a16:creationId xmlns:a16="http://schemas.microsoft.com/office/drawing/2014/main" id="{334393C3-9237-4A7F-A9E5-9DFB2E0815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10400" y="5086350"/>
            <a:ext cx="3790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11D18"/>
                </a:solidFill>
              </a:defRPr>
            </a:pPr>
            <a:r>
              <a:rPr sz="1350" b="1">
                <a:solidFill>
                  <a:srgbClr val="211D18"/>
                </a:solidFill>
              </a:rPr>
              <a:t>Resultado</a:t>
            </a:r>
          </a:p>
        </p:txBody>
      </p:sp>
      <p:sp>
        <p:nvSpPr>
          <p:cNvPr id="28" name="text">
            <a:extLst xmlns:a="http://schemas.openxmlformats.org/drawingml/2006/main">
              <a:ext uri="{FF2B5EF4-FFF2-40B4-BE49-F238E27FC236}">
                <a16:creationId xmlns:a16="http://schemas.microsoft.com/office/drawing/2014/main" id="{4D8A9A25-607D-474D-825A-939E4C7130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10400" y="5372100"/>
            <a:ext cx="37909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7A6A5D"/>
                </a:solidFill>
              </a:defRPr>
            </a:pPr>
            <a:r>
              <a:rPr sz="1125" b="0">
                <a:solidFill>
                  <a:srgbClr val="7A6A5D"/>
                </a:solidFill>
              </a:rPr>
              <a:t>Estimaciones, pruebas y conclusiones delimitadas.</a:t>
            </a:r>
          </a:p>
        </p:txBody>
      </p:sp>
      <p:sp>
        <p:nvSpPr>
          <p:cNvPr id="29" name="text">
            <a:extLst xmlns:a="http://schemas.openxmlformats.org/drawingml/2006/main">
              <a:ext uri="{FF2B5EF4-FFF2-40B4-BE49-F238E27FC236}">
                <a16:creationId xmlns:a16="http://schemas.microsoft.com/office/drawing/2014/main" id="{42E989CD-6055-4664-8140-4D6A147EA4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876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7A6A5D"/>
                </a:solidFill>
              </a:defRPr>
            </a:pPr>
            <a:r>
              <a:rPr sz="750" b="1">
                <a:solidFill>
                  <a:srgbClr val="7A6A5D"/>
                </a:solidFill>
              </a:rPr>
              <a:t>MAGNA INVESTIGACIÓN · Ing. de Sistemas | Mg. Carlos Andres Caballero Castillo</a:t>
            </a:r>
          </a:p>
        </p:txBody>
      </p:sp>
      <p:sp>
        <p:nvSpPr>
          <p:cNvPr id="30" name="text">
            <a:extLst xmlns:a="http://schemas.openxmlformats.org/drawingml/2006/main">
              <a:ext uri="{FF2B5EF4-FFF2-40B4-BE49-F238E27FC236}">
                <a16:creationId xmlns:a16="http://schemas.microsoft.com/office/drawing/2014/main" id="{8198B787-128B-4B82-8234-05EEA84599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57950"/>
            <a:ext cx="457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D65F3C"/>
                </a:solidFill>
              </a:defRPr>
            </a:pPr>
            <a:r>
              <a:rPr sz="900" b="1">
                <a:solidFill>
                  <a:srgbClr val="D65F3C"/>
                </a:solidFill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1442935505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8E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kicker">
            <a:extLst xmlns:a="http://schemas.openxmlformats.org/drawingml/2006/main">
              <a:ext uri="{FF2B5EF4-FFF2-40B4-BE49-F238E27FC236}">
                <a16:creationId xmlns:a16="http://schemas.microsoft.com/office/drawing/2014/main" id="{0577EF3E-6C52-4A29-8406-0B482F6D4E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4476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D65F3C"/>
                </a:solidFill>
              </a:defRPr>
            </a:pPr>
            <a:r>
              <a:rPr sz="1050" b="1">
                <a:solidFill>
                  <a:srgbClr val="D65F3C"/>
                </a:solidFill>
              </a:rPr>
              <a:t>ESTRUCTURA COMÚN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22006303-B4BB-483E-BEC1-24E8B4BE58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8204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211D18"/>
                </a:solidFill>
              </a:defRPr>
            </a:pPr>
            <a:r>
              <a:rPr sz="2850" b="1">
                <a:solidFill>
                  <a:srgbClr val="211D18"/>
                </a:solidFill>
              </a:rPr>
              <a:t>Ambas rutas comparten una misma columna vertebral</a:t>
            </a:r>
          </a:p>
        </p:txBody>
      </p:sp>
      <p:sp>
        <p:nvSpPr>
          <p:cNvPr id="3" name="subtitle">
            <a:extLst xmlns:a="http://schemas.openxmlformats.org/drawingml/2006/main">
              <a:ext uri="{FF2B5EF4-FFF2-40B4-BE49-F238E27FC236}">
                <a16:creationId xmlns:a16="http://schemas.microsoft.com/office/drawing/2014/main" id="{AFDC55A9-C063-4180-8BE7-7A9CA8A9D5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57325"/>
            <a:ext cx="10191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7A6A5D"/>
                </a:solidFill>
              </a:defRPr>
            </a:pPr>
            <a:r>
              <a:rPr sz="1350" b="0">
                <a:solidFill>
                  <a:srgbClr val="7A6A5D"/>
                </a:solidFill>
              </a:rPr>
              <a:t>La profundidad y el contenido exacto dependen del nivel académico y reglamento institucional.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B0E262B-0E3D-44AC-A99B-151FD87958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952625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EFE1CF"/>
            </a:solidFill>
            <a:prstDash val="solid"/>
          </a:ln>
        </p:spPr>
      </p:sp>
      <p:sp>
        <p:nvSpPr>
          <p:cNvPr id="5" name="box">
            <a:extLst xmlns:a="http://schemas.openxmlformats.org/drawingml/2006/main">
              <a:ext uri="{FF2B5EF4-FFF2-40B4-BE49-F238E27FC236}">
                <a16:creationId xmlns:a16="http://schemas.microsoft.com/office/drawing/2014/main" id="{DBA64A81-C8DC-4AA1-BBCC-1C44359E13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66950"/>
            <a:ext cx="3333750" cy="1524000"/>
          </a:xfrm>
          <a:prstGeom xmlns:a="http://schemas.openxmlformats.org/drawingml/2006/main" prst="roundRect">
            <a:avLst>
              <a:gd name="adj" fmla="val 75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FE1CF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BE0FB1C-81FD-48C3-8B3D-25F2AA575D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45745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89A3D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I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4A2B625A-CCB7-4C55-9685-7E8E3AF975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2438400"/>
            <a:ext cx="2286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211D18"/>
                </a:solidFill>
              </a:defRPr>
            </a:pPr>
            <a:r>
              <a:rPr sz="1575" b="1">
                <a:solidFill>
                  <a:srgbClr val="211D18"/>
                </a:solidFill>
              </a:rPr>
              <a:t>Problema</a:t>
            </a:r>
          </a:p>
        </p:txBody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AD2FCB88-B080-4337-A29F-475076C8BA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952750"/>
            <a:ext cx="2857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7A6A5D"/>
                </a:solidFill>
              </a:defRPr>
            </a:pPr>
            <a:r>
              <a:rPr sz="1200" b="0">
                <a:solidFill>
                  <a:srgbClr val="7A6A5D"/>
                </a:solidFill>
              </a:rPr>
              <a:t>Contexto, pregunta, objetivos y justificación</a:t>
            </a:r>
          </a:p>
        </p:txBody>
      </p:sp>
      <p:sp>
        <p:nvSpPr>
          <p:cNvPr id="9" name="box">
            <a:extLst xmlns:a="http://schemas.openxmlformats.org/drawingml/2006/main">
              <a:ext uri="{FF2B5EF4-FFF2-40B4-BE49-F238E27FC236}">
                <a16:creationId xmlns:a16="http://schemas.microsoft.com/office/drawing/2014/main" id="{4F0AD150-4E9A-4549-A301-048BA45B17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2266950"/>
            <a:ext cx="3333750" cy="1524000"/>
          </a:xfrm>
          <a:prstGeom xmlns:a="http://schemas.openxmlformats.org/drawingml/2006/main" prst="roundRect">
            <a:avLst>
              <a:gd name="adj" fmla="val 75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FE1CF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317F21F-7182-414E-B2CC-A852542A21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245745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89A3D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II</a:t>
            </a:r>
          </a:p>
        </p:txBody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8D0497B6-93F6-4527-BBC4-7D27759DA0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67300" y="2438400"/>
            <a:ext cx="2286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211D18"/>
                </a:solidFill>
              </a:defRPr>
            </a:pPr>
            <a:r>
              <a:rPr sz="1575" b="1">
                <a:solidFill>
                  <a:srgbClr val="211D18"/>
                </a:solidFill>
              </a:rPr>
              <a:t>Marco teórico</a:t>
            </a:r>
          </a:p>
        </p:txBody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8F585807-55EE-4E42-A387-3FF4C70CEB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900" y="2952750"/>
            <a:ext cx="2857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7A6A5D"/>
                </a:solidFill>
              </a:defRPr>
            </a:pPr>
            <a:r>
              <a:rPr sz="1200" b="0">
                <a:solidFill>
                  <a:srgbClr val="7A6A5D"/>
                </a:solidFill>
              </a:rPr>
              <a:t>Antecedentes, conceptos y modelo explicativo</a:t>
            </a:r>
          </a:p>
        </p:txBody>
      </p:sp>
      <p:sp>
        <p:nvSpPr>
          <p:cNvPr id="13" name="box">
            <a:extLst xmlns:a="http://schemas.openxmlformats.org/drawingml/2006/main">
              <a:ext uri="{FF2B5EF4-FFF2-40B4-BE49-F238E27FC236}">
                <a16:creationId xmlns:a16="http://schemas.microsoft.com/office/drawing/2014/main" id="{04F65559-F75F-4091-9431-81C2C33922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2266950"/>
            <a:ext cx="3333750" cy="1524000"/>
          </a:xfrm>
          <a:prstGeom xmlns:a="http://schemas.openxmlformats.org/drawingml/2006/main" prst="roundRect">
            <a:avLst>
              <a:gd name="adj" fmla="val 75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FE1CF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9CAEE18-F1A3-4390-807B-3FCE6911EA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245745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89A3D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III</a:t>
            </a:r>
          </a:p>
        </p:txBody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67E71788-34B0-4B38-ABCD-11529675E5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05850" y="2438400"/>
            <a:ext cx="2286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211D18"/>
                </a:solidFill>
              </a:defRPr>
            </a:pPr>
            <a:r>
              <a:rPr sz="1575" b="1">
                <a:solidFill>
                  <a:srgbClr val="211D18"/>
                </a:solidFill>
              </a:rPr>
              <a:t>Metodología</a:t>
            </a:r>
          </a:p>
        </p:txBody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BB454084-3BCA-4C08-945B-D2EE63B20B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2952750"/>
            <a:ext cx="2857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7A6A5D"/>
                </a:solidFill>
              </a:defRPr>
            </a:pPr>
            <a:r>
              <a:rPr sz="1200" b="0">
                <a:solidFill>
                  <a:srgbClr val="7A6A5D"/>
                </a:solidFill>
              </a:rPr>
              <a:t>Diseño, participantes/muestra, instrumentos y ética</a:t>
            </a:r>
          </a:p>
        </p:txBody>
      </p:sp>
      <p:sp>
        <p:nvSpPr>
          <p:cNvPr id="17" name="box">
            <a:extLst xmlns:a="http://schemas.openxmlformats.org/drawingml/2006/main">
              <a:ext uri="{FF2B5EF4-FFF2-40B4-BE49-F238E27FC236}">
                <a16:creationId xmlns:a16="http://schemas.microsoft.com/office/drawing/2014/main" id="{6B44E87C-B8B1-4232-A651-5324C160DD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76700"/>
            <a:ext cx="3333750" cy="1524000"/>
          </a:xfrm>
          <a:prstGeom xmlns:a="http://schemas.openxmlformats.org/drawingml/2006/main" prst="roundRect">
            <a:avLst>
              <a:gd name="adj" fmla="val 7500"/>
            </a:avLst>
          </a:prstGeom>
          <a:solidFill xmlns:a="http://schemas.openxmlformats.org/drawingml/2006/main">
            <a:srgbClr val="211D18"/>
          </a:solidFill>
          <a:ln xmlns:a="http://schemas.openxmlformats.org/drawingml/2006/main" w="9525">
            <a:solidFill>
              <a:srgbClr val="EFE1CF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F404C57-8DC4-40D4-B83F-EB0CF08F84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26720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65F3C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IV</a:t>
            </a:r>
          </a:p>
        </p:txBody>
      </p:sp>
      <p:sp>
        <p:nvSpPr>
          <p:cNvPr id="19" name="text">
            <a:extLst xmlns:a="http://schemas.openxmlformats.org/drawingml/2006/main">
              <a:ext uri="{FF2B5EF4-FFF2-40B4-BE49-F238E27FC236}">
                <a16:creationId xmlns:a16="http://schemas.microsoft.com/office/drawing/2014/main" id="{8FFD5292-F2C1-4EFF-93B6-B094EDAAF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248150"/>
            <a:ext cx="2286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FFFFFF"/>
                </a:solidFill>
              </a:defRPr>
            </a:pPr>
            <a:r>
              <a:rPr sz="1575" b="1">
                <a:solidFill>
                  <a:srgbClr val="FFFFFF"/>
                </a:solidFill>
              </a:rPr>
              <a:t>Resultados</a:t>
            </a:r>
          </a:p>
        </p:txBody>
      </p:sp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CC3398C5-287B-4E80-BFF9-6DF8FCE062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4762500"/>
            <a:ext cx="2857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FFFDF8"/>
                </a:solidFill>
              </a:defRPr>
            </a:pPr>
            <a:r>
              <a:rPr sz="1200" b="0">
                <a:solidFill>
                  <a:srgbClr val="FFFDF8"/>
                </a:solidFill>
              </a:rPr>
              <a:t>Evidencia organizada sin sobreinterpretar</a:t>
            </a:r>
          </a:p>
        </p:txBody>
      </p:sp>
      <p:sp>
        <p:nvSpPr>
          <p:cNvPr id="21" name="box">
            <a:extLst xmlns:a="http://schemas.openxmlformats.org/drawingml/2006/main">
              <a:ext uri="{FF2B5EF4-FFF2-40B4-BE49-F238E27FC236}">
                <a16:creationId xmlns:a16="http://schemas.microsoft.com/office/drawing/2014/main" id="{78D43437-8134-458A-BAA5-1238BCE9E2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4076700"/>
            <a:ext cx="3333750" cy="1524000"/>
          </a:xfrm>
          <a:prstGeom xmlns:a="http://schemas.openxmlformats.org/drawingml/2006/main" prst="roundRect">
            <a:avLst>
              <a:gd name="adj" fmla="val 75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FE1CF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D9546B2-0128-401E-80D3-4A11685225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426720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89A3D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V</a:t>
            </a:r>
          </a:p>
        </p:txBody>
      </p:sp>
      <p:sp>
        <p:nvSpPr>
          <p:cNvPr id="23" name="text">
            <a:extLst xmlns:a="http://schemas.openxmlformats.org/drawingml/2006/main">
              <a:ext uri="{FF2B5EF4-FFF2-40B4-BE49-F238E27FC236}">
                <a16:creationId xmlns:a16="http://schemas.microsoft.com/office/drawing/2014/main" id="{493AE392-5DC7-4913-BF5A-5237DACD26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67300" y="4248150"/>
            <a:ext cx="2286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211D18"/>
                </a:solidFill>
              </a:defRPr>
            </a:pPr>
            <a:r>
              <a:rPr sz="1575" b="1">
                <a:solidFill>
                  <a:srgbClr val="211D18"/>
                </a:solidFill>
              </a:rPr>
              <a:t>Discusión</a:t>
            </a:r>
          </a:p>
        </p:txBody>
      </p:sp>
      <p:sp>
        <p:nvSpPr>
          <p:cNvPr id="24" name="text">
            <a:extLst xmlns:a="http://schemas.openxmlformats.org/drawingml/2006/main">
              <a:ext uri="{FF2B5EF4-FFF2-40B4-BE49-F238E27FC236}">
                <a16:creationId xmlns:a16="http://schemas.microsoft.com/office/drawing/2014/main" id="{E6F26011-502B-4CFA-975E-375C5B8691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900" y="4762500"/>
            <a:ext cx="2857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7A6A5D"/>
                </a:solidFill>
              </a:defRPr>
            </a:pPr>
            <a:r>
              <a:rPr sz="1200" b="0">
                <a:solidFill>
                  <a:srgbClr val="7A6A5D"/>
                </a:solidFill>
              </a:rPr>
              <a:t>Contraste con teoría, antecedentes y límites</a:t>
            </a:r>
          </a:p>
        </p:txBody>
      </p:sp>
      <p:sp>
        <p:nvSpPr>
          <p:cNvPr id="25" name="box">
            <a:extLst xmlns:a="http://schemas.openxmlformats.org/drawingml/2006/main">
              <a:ext uri="{FF2B5EF4-FFF2-40B4-BE49-F238E27FC236}">
                <a16:creationId xmlns:a16="http://schemas.microsoft.com/office/drawing/2014/main" id="{AC2CC400-7379-45AE-A48C-99FE042742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4076700"/>
            <a:ext cx="3333750" cy="1524000"/>
          </a:xfrm>
          <a:prstGeom xmlns:a="http://schemas.openxmlformats.org/drawingml/2006/main" prst="roundRect">
            <a:avLst>
              <a:gd name="adj" fmla="val 75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FE1CF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90F95C8B-A645-409E-9BF5-ADAB0C7103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426720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89A3D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VI</a:t>
            </a:r>
          </a:p>
        </p:txBody>
      </p:sp>
      <p:sp>
        <p:nvSpPr>
          <p:cNvPr id="27" name="text">
            <a:extLst xmlns:a="http://schemas.openxmlformats.org/drawingml/2006/main">
              <a:ext uri="{FF2B5EF4-FFF2-40B4-BE49-F238E27FC236}">
                <a16:creationId xmlns:a16="http://schemas.microsoft.com/office/drawing/2014/main" id="{292D95F8-1F77-4743-B988-F7C7662D65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05850" y="4248150"/>
            <a:ext cx="2286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211D18"/>
                </a:solidFill>
              </a:defRPr>
            </a:pPr>
            <a:r>
              <a:rPr sz="1575" b="1">
                <a:solidFill>
                  <a:srgbClr val="211D18"/>
                </a:solidFill>
              </a:rPr>
              <a:t>Cierre</a:t>
            </a:r>
          </a:p>
        </p:txBody>
      </p:sp>
      <p:sp>
        <p:nvSpPr>
          <p:cNvPr id="28" name="text">
            <a:extLst xmlns:a="http://schemas.openxmlformats.org/drawingml/2006/main">
              <a:ext uri="{FF2B5EF4-FFF2-40B4-BE49-F238E27FC236}">
                <a16:creationId xmlns:a16="http://schemas.microsoft.com/office/drawing/2014/main" id="{6E1AC8A6-0871-4E52-980D-D865098B0A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4762500"/>
            <a:ext cx="2857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7A6A5D"/>
                </a:solidFill>
              </a:defRPr>
            </a:pPr>
            <a:r>
              <a:rPr sz="1200" b="0">
                <a:solidFill>
                  <a:srgbClr val="7A6A5D"/>
                </a:solidFill>
              </a:rPr>
              <a:t>Conclusiones, recomendaciones, referencias y anexos</a:t>
            </a:r>
          </a:p>
        </p:txBody>
      </p:sp>
      <p:sp>
        <p:nvSpPr>
          <p:cNvPr id="29" name="text">
            <a:extLst xmlns:a="http://schemas.openxmlformats.org/drawingml/2006/main">
              <a:ext uri="{FF2B5EF4-FFF2-40B4-BE49-F238E27FC236}">
                <a16:creationId xmlns:a16="http://schemas.microsoft.com/office/drawing/2014/main" id="{8B53F354-9119-4F39-B045-5A04A9FE16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876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7A6A5D"/>
                </a:solidFill>
              </a:defRPr>
            </a:pPr>
            <a:r>
              <a:rPr sz="750" b="1">
                <a:solidFill>
                  <a:srgbClr val="7A6A5D"/>
                </a:solidFill>
              </a:rPr>
              <a:t>MAGNA INVESTIGACIÓN · Ing. de Sistemas | Mg. Carlos Andres Caballero Castillo</a:t>
            </a:r>
          </a:p>
        </p:txBody>
      </p:sp>
      <p:sp>
        <p:nvSpPr>
          <p:cNvPr id="30" name="text">
            <a:extLst xmlns:a="http://schemas.openxmlformats.org/drawingml/2006/main">
              <a:ext uri="{FF2B5EF4-FFF2-40B4-BE49-F238E27FC236}">
                <a16:creationId xmlns:a16="http://schemas.microsoft.com/office/drawing/2014/main" id="{D51FE2AC-FAAA-4BEE-B2FB-D1B8CB17CB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57950"/>
            <a:ext cx="457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D65F3C"/>
                </a:solidFill>
              </a:defRPr>
            </a:pPr>
            <a:r>
              <a:rPr sz="900" b="1">
                <a:solidFill>
                  <a:srgbClr val="D65F3C"/>
                </a:solidFill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585388989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8E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kicker">
            <a:extLst xmlns:a="http://schemas.openxmlformats.org/drawingml/2006/main">
              <a:ext uri="{FF2B5EF4-FFF2-40B4-BE49-F238E27FC236}">
                <a16:creationId xmlns:a16="http://schemas.microsoft.com/office/drawing/2014/main" id="{20DE002A-AF07-4879-A0C0-89982E80C9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4476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D65F3C"/>
                </a:solidFill>
              </a:defRPr>
            </a:pPr>
            <a:r>
              <a:rPr sz="1050" b="1">
                <a:solidFill>
                  <a:srgbClr val="D65F3C"/>
                </a:solidFill>
              </a:rPr>
              <a:t>RUTA CUALITATIVA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C2C5E78B-A899-40FB-AFD7-EC02CF5E12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8204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211D18"/>
                </a:solidFill>
              </a:defRPr>
            </a:pPr>
            <a:r>
              <a:rPr sz="2850" b="1">
                <a:solidFill>
                  <a:srgbClr val="211D18"/>
                </a:solidFill>
              </a:rPr>
              <a:t>Comprender exige entrar al contexto, escuchar y analizar con trazabilidad</a:t>
            </a:r>
          </a:p>
        </p:txBody>
      </p:sp>
      <p:sp>
        <p:nvSpPr>
          <p:cNvPr id="3" name="subtitle">
            <a:extLst xmlns:a="http://schemas.openxmlformats.org/drawingml/2006/main">
              <a:ext uri="{FF2B5EF4-FFF2-40B4-BE49-F238E27FC236}">
                <a16:creationId xmlns:a16="http://schemas.microsoft.com/office/drawing/2014/main" id="{56866359-5EFB-4F31-83C1-86D40EE775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57325"/>
            <a:ext cx="10191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7A6A5D"/>
                </a:solidFill>
              </a:defRPr>
            </a:pPr>
            <a:r>
              <a:rPr sz="1350" b="0">
                <a:solidFill>
                  <a:srgbClr val="7A6A5D"/>
                </a:solidFill>
              </a:rPr>
              <a:t>El proceso es iterativo: puedes ajustar preguntas y categorías conforme aparece evidencia relevante.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D51862B-4533-437C-BB72-028EFC9FAC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952625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EFE1CF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2824ABF-3B29-4637-8621-89C97CB3A1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0175" y="2695575"/>
            <a:ext cx="20383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C89A3D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DBE44A1-6A56-4E26-AB0A-59D59BC42C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381250"/>
            <a:ext cx="628650" cy="6286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11D18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269AE76A-4117-4242-A553-F2283724F3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162300"/>
            <a:ext cx="176212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211D18"/>
                </a:solidFill>
              </a:defRPr>
            </a:pPr>
            <a:r>
              <a:rPr sz="1275" b="1">
                <a:solidFill>
                  <a:srgbClr val="211D18"/>
                </a:solidFill>
              </a:rPr>
              <a:t>Delimitar fenómeno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EEFF304-BA37-4BA6-A974-614B79F2B0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81475" y="2695575"/>
            <a:ext cx="20383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C89A3D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2F8D697-1E6B-4797-A2CE-6D22A6D3F0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2381250"/>
            <a:ext cx="628650" cy="6286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11D18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418E3F7B-A0BC-4D35-94B3-B02A9EB1C1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67100" y="3162300"/>
            <a:ext cx="176212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211D18"/>
                </a:solidFill>
              </a:defRPr>
            </a:pPr>
            <a:r>
              <a:rPr sz="1275" b="1">
                <a:solidFill>
                  <a:srgbClr val="211D18"/>
                </a:solidFill>
              </a:rPr>
              <a:t>Formular pregunta abierta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9BD8A86-7AA9-49BA-A2AD-30EFF3A975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62775" y="2695575"/>
            <a:ext cx="20383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C89A3D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2B1BC1D-2DEF-4D8E-95AD-AD3B39A439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381250"/>
            <a:ext cx="628650" cy="6286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11D18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4D08680F-C099-4EBB-860D-FDB02CAC37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162300"/>
            <a:ext cx="176212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211D18"/>
                </a:solidFill>
              </a:defRPr>
            </a:pPr>
            <a:r>
              <a:rPr sz="1275" b="1">
                <a:solidFill>
                  <a:srgbClr val="211D18"/>
                </a:solidFill>
              </a:rPr>
              <a:t>Elegir participantes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40971E7-92C7-4190-93EA-13F15A5F1F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05900" y="2381250"/>
            <a:ext cx="628650" cy="6286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11D18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3C44FC97-6132-4CB0-92E5-61D19940F2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3162300"/>
            <a:ext cx="176212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211D18"/>
                </a:solidFill>
              </a:defRPr>
            </a:pPr>
            <a:r>
              <a:rPr sz="1275" b="1">
                <a:solidFill>
                  <a:srgbClr val="211D18"/>
                </a:solidFill>
              </a:rPr>
              <a:t>Recoger relatos y contexto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4D8EE27-85F9-4350-B2F5-D22754CF8E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0175" y="4410075"/>
            <a:ext cx="20383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C89A3D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47760FD-334F-41D2-BE22-A4C40233C1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095750"/>
            <a:ext cx="628650" cy="6286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11D18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8" name="text">
            <a:extLst xmlns:a="http://schemas.openxmlformats.org/drawingml/2006/main">
              <a:ext uri="{FF2B5EF4-FFF2-40B4-BE49-F238E27FC236}">
                <a16:creationId xmlns:a16="http://schemas.microsoft.com/office/drawing/2014/main" id="{47ED13E4-DF30-40C3-8A0C-F16FF54938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876800"/>
            <a:ext cx="176212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211D18"/>
                </a:solidFill>
              </a:defRPr>
            </a:pPr>
            <a:r>
              <a:rPr sz="1275" b="1">
                <a:solidFill>
                  <a:srgbClr val="211D18"/>
                </a:solidFill>
              </a:rPr>
              <a:t>Codificar evidencia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8D0D259-9A25-4EF9-9B91-6A784F810A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81475" y="4410075"/>
            <a:ext cx="20383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C89A3D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2000A93-1D52-4021-BDE2-879FDCC8B0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4095750"/>
            <a:ext cx="628650" cy="6286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11D18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21" name="text">
            <a:extLst xmlns:a="http://schemas.openxmlformats.org/drawingml/2006/main">
              <a:ext uri="{FF2B5EF4-FFF2-40B4-BE49-F238E27FC236}">
                <a16:creationId xmlns:a16="http://schemas.microsoft.com/office/drawing/2014/main" id="{0AE7AE4F-137E-49A5-80B4-29E21D0C2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67100" y="4876800"/>
            <a:ext cx="176212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211D18"/>
                </a:solidFill>
              </a:defRPr>
            </a:pPr>
            <a:r>
              <a:rPr sz="1275" b="1">
                <a:solidFill>
                  <a:srgbClr val="211D18"/>
                </a:solidFill>
              </a:rPr>
              <a:t>Construir categorías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4894B44-9080-410C-AC99-7EB06DCDD1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62775" y="4410075"/>
            <a:ext cx="20383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C89A3D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5E56B68-78E0-4C1E-A575-709058773F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095750"/>
            <a:ext cx="628650" cy="6286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11D18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24" name="text">
            <a:extLst xmlns:a="http://schemas.openxmlformats.org/drawingml/2006/main">
              <a:ext uri="{FF2B5EF4-FFF2-40B4-BE49-F238E27FC236}">
                <a16:creationId xmlns:a16="http://schemas.microsoft.com/office/drawing/2014/main" id="{67182569-3F55-4705-ADFB-0E3CE71ECA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4876800"/>
            <a:ext cx="176212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211D18"/>
                </a:solidFill>
              </a:defRPr>
            </a:pPr>
            <a:r>
              <a:rPr sz="1275" b="1">
                <a:solidFill>
                  <a:srgbClr val="211D18"/>
                </a:solidFill>
              </a:rPr>
              <a:t>Interpretar patrones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1B6F5B0E-A8E7-4553-9FD1-3E966DA7B5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05900" y="4095750"/>
            <a:ext cx="628650" cy="6286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11D18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26" name="text">
            <a:extLst xmlns:a="http://schemas.openxmlformats.org/drawingml/2006/main">
              <a:ext uri="{FF2B5EF4-FFF2-40B4-BE49-F238E27FC236}">
                <a16:creationId xmlns:a16="http://schemas.microsoft.com/office/drawing/2014/main" id="{924E4A3B-6439-445D-A181-C47E8FE72D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4876800"/>
            <a:ext cx="176212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211D18"/>
                </a:solidFill>
              </a:defRPr>
            </a:pPr>
            <a:r>
              <a:rPr sz="1275" b="1">
                <a:solidFill>
                  <a:srgbClr val="211D18"/>
                </a:solidFill>
              </a:rPr>
              <a:t>Discutir y concluir</a:t>
            </a:r>
          </a:p>
        </p:txBody>
      </p:sp>
      <p:sp>
        <p:nvSpPr>
          <p:cNvPr id="27" name="box">
            <a:extLst xmlns:a="http://schemas.openxmlformats.org/drawingml/2006/main">
              <a:ext uri="{FF2B5EF4-FFF2-40B4-BE49-F238E27FC236}">
                <a16:creationId xmlns:a16="http://schemas.microsoft.com/office/drawing/2014/main" id="{DD4EAEB8-BED8-4256-B607-7C8AA50179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5314950"/>
            <a:ext cx="3981450" cy="704850"/>
          </a:xfrm>
          <a:prstGeom xmlns:a="http://schemas.openxmlformats.org/drawingml/2006/main" prst="roundRect">
            <a:avLst>
              <a:gd name="adj" fmla="val 16216"/>
            </a:avLst>
          </a:prstGeom>
          <a:solidFill xmlns:a="http://schemas.openxmlformats.org/drawingml/2006/main">
            <a:srgbClr val="F7EDD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text">
            <a:extLst xmlns:a="http://schemas.openxmlformats.org/drawingml/2006/main">
              <a:ext uri="{FF2B5EF4-FFF2-40B4-BE49-F238E27FC236}">
                <a16:creationId xmlns:a16="http://schemas.microsoft.com/office/drawing/2014/main" id="{EC871AC7-FF39-424D-AFDC-3CBD728074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53350" y="5419725"/>
            <a:ext cx="12858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D65F3C"/>
                </a:solidFill>
              </a:defRPr>
            </a:pPr>
            <a:r>
              <a:rPr sz="1050" b="1">
                <a:solidFill>
                  <a:srgbClr val="D65F3C"/>
                </a:solidFill>
              </a:rPr>
              <a:t>Producto final</a:t>
            </a:r>
          </a:p>
        </p:txBody>
      </p:sp>
      <p:sp>
        <p:nvSpPr>
          <p:cNvPr id="29" name="text">
            <a:extLst xmlns:a="http://schemas.openxmlformats.org/drawingml/2006/main">
              <a:ext uri="{FF2B5EF4-FFF2-40B4-BE49-F238E27FC236}">
                <a16:creationId xmlns:a16="http://schemas.microsoft.com/office/drawing/2014/main" id="{93E33656-AC00-4D9E-8EF1-5BA841D23D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53350" y="5638800"/>
            <a:ext cx="3524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211D18"/>
                </a:solidFill>
              </a:defRPr>
            </a:pPr>
            <a:r>
              <a:rPr sz="1200" b="1">
                <a:solidFill>
                  <a:srgbClr val="211D18"/>
                </a:solidFill>
              </a:rPr>
              <a:t>Temas y categorías respaldados por citas, notas y contexto.</a:t>
            </a:r>
          </a:p>
        </p:txBody>
      </p:sp>
      <p:sp>
        <p:nvSpPr>
          <p:cNvPr id="30" name="text">
            <a:extLst xmlns:a="http://schemas.openxmlformats.org/drawingml/2006/main">
              <a:ext uri="{FF2B5EF4-FFF2-40B4-BE49-F238E27FC236}">
                <a16:creationId xmlns:a16="http://schemas.microsoft.com/office/drawing/2014/main" id="{53CFDA10-5983-4E84-B97B-8DBC290C4A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876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7A6A5D"/>
                </a:solidFill>
              </a:defRPr>
            </a:pPr>
            <a:r>
              <a:rPr sz="750" b="1">
                <a:solidFill>
                  <a:srgbClr val="7A6A5D"/>
                </a:solidFill>
              </a:rPr>
              <a:t>MAGNA INVESTIGACIÓN · Ing. de Sistemas | Mg. Carlos Andres Caballero Castillo</a:t>
            </a:r>
          </a:p>
        </p:txBody>
      </p:sp>
      <p:sp>
        <p:nvSpPr>
          <p:cNvPr id="31" name="text">
            <a:extLst xmlns:a="http://schemas.openxmlformats.org/drawingml/2006/main">
              <a:ext uri="{FF2B5EF4-FFF2-40B4-BE49-F238E27FC236}">
                <a16:creationId xmlns:a16="http://schemas.microsoft.com/office/drawing/2014/main" id="{576B6C53-C3D1-4CB9-A219-0AFE2BB06E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57950"/>
            <a:ext cx="457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D65F3C"/>
                </a:solidFill>
              </a:defRPr>
            </a:pPr>
            <a:r>
              <a:rPr sz="900" b="1">
                <a:solidFill>
                  <a:srgbClr val="D65F3C"/>
                </a:solidFill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1744915256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8E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kicker">
            <a:extLst xmlns:a="http://schemas.openxmlformats.org/drawingml/2006/main">
              <a:ext uri="{FF2B5EF4-FFF2-40B4-BE49-F238E27FC236}">
                <a16:creationId xmlns:a16="http://schemas.microsoft.com/office/drawing/2014/main" id="{BF5DF468-DF1E-4624-9496-AAA479AD5F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4476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D65F3C"/>
                </a:solidFill>
              </a:defRPr>
            </a:pPr>
            <a:r>
              <a:rPr sz="1050" b="1">
                <a:solidFill>
                  <a:srgbClr val="D65F3C"/>
                </a:solidFill>
              </a:rPr>
              <a:t>EJEMPLO CUALITATIVO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C5C7A9A4-9BAB-470D-8927-38A904EF21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8204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211D18"/>
                </a:solidFill>
              </a:defRPr>
            </a:pPr>
            <a:r>
              <a:rPr sz="2850" b="1">
                <a:solidFill>
                  <a:srgbClr val="211D18"/>
                </a:solidFill>
              </a:rPr>
              <a:t>Una pregunta abierta se convierte en categorías interpretables</a:t>
            </a:r>
          </a:p>
        </p:txBody>
      </p:sp>
      <p:sp>
        <p:nvSpPr>
          <p:cNvPr id="3" name="subtitle">
            <a:extLst xmlns:a="http://schemas.openxmlformats.org/drawingml/2006/main">
              <a:ext uri="{FF2B5EF4-FFF2-40B4-BE49-F238E27FC236}">
                <a16:creationId xmlns:a16="http://schemas.microsoft.com/office/drawing/2014/main" id="{183F284E-F6C6-4BC1-8764-AF7446640B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57325"/>
            <a:ext cx="10191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7A6A5D"/>
                </a:solidFill>
              </a:defRPr>
            </a:pPr>
            <a:r>
              <a:rPr sz="1350" b="0">
                <a:solidFill>
                  <a:srgbClr val="7A6A5D"/>
                </a:solidFill>
              </a:rPr>
              <a:t>Caso ilustrativo: adopción de herramientas digitales por docentes universitarios.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BF658A2-3F36-4785-AE78-D27B1E8D4B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952625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EFE1CF"/>
            </a:solidFill>
            <a:prstDash val="solid"/>
          </a:ln>
        </p:spPr>
      </p:sp>
      <p:sp>
        <p:nvSpPr>
          <p:cNvPr id="5" name="pill">
            <a:extLst xmlns:a="http://schemas.openxmlformats.org/drawingml/2006/main">
              <a:ext uri="{FF2B5EF4-FFF2-40B4-BE49-F238E27FC236}">
                <a16:creationId xmlns:a16="http://schemas.microsoft.com/office/drawing/2014/main" id="{DA45C3E9-E862-4CE3-A4AD-44A32A2F49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52650"/>
            <a:ext cx="1409700" cy="304800"/>
          </a:xfrm>
          <a:prstGeom xmlns:a="http://schemas.openxmlformats.org/drawingml/2006/main" prst="roundRect">
            <a:avLst>
              <a:gd name="adj" fmla="val 37500"/>
            </a:avLst>
          </a:prstGeom>
          <a:solidFill xmlns:a="http://schemas.openxmlformats.org/drawingml/2006/main">
            <a:srgbClr val="D65F3C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</a:defRPr>
            </a:pPr>
            <a:r>
              <a:rPr sz="975" b="1">
                <a:solidFill>
                  <a:srgbClr val="FFFFFF"/>
                </a:solidFill>
              </a:rPr>
              <a:t>Pregunta</a:t>
            </a:r>
          </a:p>
        </p:txBody>
      </p: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6E03E044-A6DE-40FD-A941-F6B699D49F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2152650"/>
            <a:ext cx="8953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211D18"/>
                </a:solidFill>
              </a:defRPr>
            </a:pPr>
            <a:r>
              <a:rPr sz="1275" b="1">
                <a:solidFill>
                  <a:srgbClr val="211D18"/>
                </a:solidFill>
              </a:rPr>
              <a:t>¿Cómo experimentan los docentes la adopción de herramientas digitales en su práctica?</a:t>
            </a:r>
          </a:p>
        </p:txBody>
      </p:sp>
      <p:sp>
        <p:nvSpPr>
          <p:cNvPr id="7" name="pill">
            <a:extLst xmlns:a="http://schemas.openxmlformats.org/drawingml/2006/main">
              <a:ext uri="{FF2B5EF4-FFF2-40B4-BE49-F238E27FC236}">
                <a16:creationId xmlns:a16="http://schemas.microsoft.com/office/drawing/2014/main" id="{AC565F69-054B-47B0-BF05-7FA7881F13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57500"/>
            <a:ext cx="1409700" cy="304800"/>
          </a:xfrm>
          <a:prstGeom xmlns:a="http://schemas.openxmlformats.org/drawingml/2006/main" prst="roundRect">
            <a:avLst>
              <a:gd name="adj" fmla="val 37500"/>
            </a:avLst>
          </a:prstGeom>
          <a:solidFill xmlns:a="http://schemas.openxmlformats.org/drawingml/2006/main">
            <a:srgbClr val="EFE1CF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211D18"/>
                </a:solidFill>
              </a:defRPr>
            </a:pPr>
            <a:r>
              <a:rPr sz="975" b="1">
                <a:solidFill>
                  <a:srgbClr val="211D18"/>
                </a:solidFill>
              </a:rPr>
              <a:t>Objetivo</a:t>
            </a:r>
          </a:p>
        </p:txBody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6F986401-7FA9-438C-B2F6-BE1D0F28F3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2857500"/>
            <a:ext cx="8953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11D18"/>
                </a:solidFill>
              </a:defRPr>
            </a:pPr>
            <a:r>
              <a:rPr sz="1275" b="0">
                <a:solidFill>
                  <a:srgbClr val="211D18"/>
                </a:solidFill>
              </a:rPr>
              <a:t>Comprender experiencias, barreras y estrategias de adaptación.</a:t>
            </a:r>
          </a:p>
        </p:txBody>
      </p:sp>
      <p:sp>
        <p:nvSpPr>
          <p:cNvPr id="9" name="pill">
            <a:extLst xmlns:a="http://schemas.openxmlformats.org/drawingml/2006/main">
              <a:ext uri="{FF2B5EF4-FFF2-40B4-BE49-F238E27FC236}">
                <a16:creationId xmlns:a16="http://schemas.microsoft.com/office/drawing/2014/main" id="{7CF5E362-5743-4D70-82B4-F3F5AED4EA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62350"/>
            <a:ext cx="1409700" cy="304800"/>
          </a:xfrm>
          <a:prstGeom xmlns:a="http://schemas.openxmlformats.org/drawingml/2006/main" prst="roundRect">
            <a:avLst>
              <a:gd name="adj" fmla="val 37500"/>
            </a:avLst>
          </a:prstGeom>
          <a:solidFill xmlns:a="http://schemas.openxmlformats.org/drawingml/2006/main">
            <a:srgbClr val="EFE1CF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211D18"/>
                </a:solidFill>
              </a:defRPr>
            </a:pPr>
            <a:r>
              <a:rPr sz="975" b="1">
                <a:solidFill>
                  <a:srgbClr val="211D18"/>
                </a:solidFill>
              </a:rPr>
              <a:t>Participantes</a:t>
            </a:r>
          </a:p>
        </p:txBody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204D880F-F9FE-4365-80C5-AE7439FB2D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3562350"/>
            <a:ext cx="8953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11D18"/>
                </a:solidFill>
              </a:defRPr>
            </a:pPr>
            <a:r>
              <a:rPr sz="1275" b="0">
                <a:solidFill>
                  <a:srgbClr val="211D18"/>
                </a:solidFill>
              </a:rPr>
              <a:t>Docentes seleccionados por criterios de experiencia y diversidad de contexto.</a:t>
            </a:r>
          </a:p>
        </p:txBody>
      </p:sp>
      <p:sp>
        <p:nvSpPr>
          <p:cNvPr id="11" name="pill">
            <a:extLst xmlns:a="http://schemas.openxmlformats.org/drawingml/2006/main">
              <a:ext uri="{FF2B5EF4-FFF2-40B4-BE49-F238E27FC236}">
                <a16:creationId xmlns:a16="http://schemas.microsoft.com/office/drawing/2014/main" id="{CB2C6306-5E28-4DBD-AADC-E77EFCA974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267200"/>
            <a:ext cx="1409700" cy="304800"/>
          </a:xfrm>
          <a:prstGeom xmlns:a="http://schemas.openxmlformats.org/drawingml/2006/main" prst="roundRect">
            <a:avLst>
              <a:gd name="adj" fmla="val 37500"/>
            </a:avLst>
          </a:prstGeom>
          <a:solidFill xmlns:a="http://schemas.openxmlformats.org/drawingml/2006/main">
            <a:srgbClr val="EFE1CF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211D18"/>
                </a:solidFill>
              </a:defRPr>
            </a:pPr>
            <a:r>
              <a:rPr sz="975" b="1">
                <a:solidFill>
                  <a:srgbClr val="211D18"/>
                </a:solidFill>
              </a:rPr>
              <a:t>Técnica</a:t>
            </a:r>
          </a:p>
        </p:txBody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B590AB06-16DF-44C0-818B-971F52C34C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4267200"/>
            <a:ext cx="8953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11D18"/>
                </a:solidFill>
              </a:defRPr>
            </a:pPr>
            <a:r>
              <a:rPr sz="1275" b="0">
                <a:solidFill>
                  <a:srgbClr val="211D18"/>
                </a:solidFill>
              </a:rPr>
              <a:t>Entrevistas semiestructuradas + revisión de materiales de clase.</a:t>
            </a:r>
          </a:p>
        </p:txBody>
      </p:sp>
      <p:sp>
        <p:nvSpPr>
          <p:cNvPr id="13" name="pill">
            <a:extLst xmlns:a="http://schemas.openxmlformats.org/drawingml/2006/main">
              <a:ext uri="{FF2B5EF4-FFF2-40B4-BE49-F238E27FC236}">
                <a16:creationId xmlns:a16="http://schemas.microsoft.com/office/drawing/2014/main" id="{719B06E5-C830-45C6-91E9-B7D35CAE67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72050"/>
            <a:ext cx="1409700" cy="304800"/>
          </a:xfrm>
          <a:prstGeom xmlns:a="http://schemas.openxmlformats.org/drawingml/2006/main" prst="roundRect">
            <a:avLst>
              <a:gd name="adj" fmla="val 37500"/>
            </a:avLst>
          </a:prstGeom>
          <a:solidFill xmlns:a="http://schemas.openxmlformats.org/drawingml/2006/main">
            <a:srgbClr val="EFE1CF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211D18"/>
                </a:solidFill>
              </a:defRPr>
            </a:pPr>
            <a:r>
              <a:rPr sz="975" b="1">
                <a:solidFill>
                  <a:srgbClr val="211D18"/>
                </a:solidFill>
              </a:rPr>
              <a:t>Análisis</a:t>
            </a:r>
          </a:p>
        </p:txBody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D316446A-0F42-4EB8-AB3B-768DF92782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4972050"/>
            <a:ext cx="8953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11D18"/>
                </a:solidFill>
              </a:defRPr>
            </a:pPr>
            <a:r>
              <a:rPr sz="1275" b="0">
                <a:solidFill>
                  <a:srgbClr val="211D18"/>
                </a:solidFill>
              </a:rPr>
              <a:t>Codificación temática, comparación de casos y búsqueda de patrones/discrepancias.</a:t>
            </a:r>
          </a:p>
        </p:txBody>
      </p:sp>
      <p:sp>
        <p:nvSpPr>
          <p:cNvPr id="15" name="box">
            <a:extLst xmlns:a="http://schemas.openxmlformats.org/drawingml/2006/main">
              <a:ext uri="{FF2B5EF4-FFF2-40B4-BE49-F238E27FC236}">
                <a16:creationId xmlns:a16="http://schemas.microsoft.com/office/drawing/2014/main" id="{4CA6F67B-7DCF-4E91-8099-BCB4A8F2DC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29300"/>
            <a:ext cx="10820400" cy="4572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211D1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7FD8DF98-6943-4E44-82F8-B86CEED123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5915025"/>
            <a:ext cx="10363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E6C677"/>
                </a:solidFill>
              </a:defRPr>
            </a:pPr>
            <a:r>
              <a:rPr sz="1275" b="1">
                <a:solidFill>
                  <a:srgbClr val="E6C677"/>
                </a:solidFill>
              </a:rPr>
              <a:t>No se parte de una respuesta prefabricada: las categorías deben poder rastrearse hasta la evidencia.</a:t>
            </a:r>
          </a:p>
        </p:txBody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FD8FA18D-7C35-4819-B28F-D40E76DF0B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876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7A6A5D"/>
                </a:solidFill>
              </a:defRPr>
            </a:pPr>
            <a:r>
              <a:rPr sz="750" b="1">
                <a:solidFill>
                  <a:srgbClr val="7A6A5D"/>
                </a:solidFill>
              </a:rPr>
              <a:t>MAGNA INVESTIGACIÓN · Ing. de Sistemas | Mg. Carlos Andres Caballero Castillo</a:t>
            </a:r>
          </a:p>
        </p:txBody>
      </p:sp>
      <p:sp>
        <p:nvSpPr>
          <p:cNvPr id="18" name="text">
            <a:extLst xmlns:a="http://schemas.openxmlformats.org/drawingml/2006/main">
              <a:ext uri="{FF2B5EF4-FFF2-40B4-BE49-F238E27FC236}">
                <a16:creationId xmlns:a16="http://schemas.microsoft.com/office/drawing/2014/main" id="{C694D696-F02C-4ABE-A301-451A1B0D06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57950"/>
            <a:ext cx="457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D65F3C"/>
                </a:solidFill>
              </a:defRPr>
            </a:pPr>
            <a:r>
              <a:rPr sz="900" b="1">
                <a:solidFill>
                  <a:srgbClr val="D65F3C"/>
                </a:solidFill>
              </a:rP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957095143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8E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kicker">
            <a:extLst xmlns:a="http://schemas.openxmlformats.org/drawingml/2006/main">
              <a:ext uri="{FF2B5EF4-FFF2-40B4-BE49-F238E27FC236}">
                <a16:creationId xmlns:a16="http://schemas.microsoft.com/office/drawing/2014/main" id="{276E348E-8312-47D1-97BA-972DE54545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4476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D65F3C"/>
                </a:solidFill>
              </a:defRPr>
            </a:pPr>
            <a:r>
              <a:rPr sz="1050" b="1">
                <a:solidFill>
                  <a:srgbClr val="D65F3C"/>
                </a:solidFill>
              </a:rPr>
              <a:t>CALIDAD CUALITATIVA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58EECD7E-C4D8-4A76-8311-B2C5E894FC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8204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211D18"/>
                </a:solidFill>
              </a:defRPr>
            </a:pPr>
            <a:r>
              <a:rPr sz="2850" b="1">
                <a:solidFill>
                  <a:srgbClr val="211D18"/>
                </a:solidFill>
              </a:rPr>
              <a:t>La credibilidad se construye antes, durante y después de cada entrevista</a:t>
            </a:r>
          </a:p>
        </p:txBody>
      </p:sp>
      <p:sp>
        <p:nvSpPr>
          <p:cNvPr id="3" name="subtitle">
            <a:extLst xmlns:a="http://schemas.openxmlformats.org/drawingml/2006/main">
              <a:ext uri="{FF2B5EF4-FFF2-40B4-BE49-F238E27FC236}">
                <a16:creationId xmlns:a16="http://schemas.microsoft.com/office/drawing/2014/main" id="{B5AABD6B-8A43-43F2-B3AC-7B2C4D22BD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57325"/>
            <a:ext cx="10191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7A6A5D"/>
                </a:solidFill>
              </a:defRPr>
            </a:pPr>
            <a:r>
              <a:rPr sz="1350" b="0">
                <a:solidFill>
                  <a:srgbClr val="7A6A5D"/>
                </a:solidFill>
              </a:rPr>
              <a:t>Registrar decisiones y proteger a las personas es parte del método, no un trámite.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9CD9497-CAF2-4849-8025-76F5D2CF5B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952625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EFE1CF"/>
            </a:solidFill>
            <a:prstDash val="solid"/>
          </a:ln>
        </p:spPr>
      </p:sp>
      <p:sp>
        <p:nvSpPr>
          <p:cNvPr id="5" name="box">
            <a:extLst xmlns:a="http://schemas.openxmlformats.org/drawingml/2006/main">
              <a:ext uri="{FF2B5EF4-FFF2-40B4-BE49-F238E27FC236}">
                <a16:creationId xmlns:a16="http://schemas.microsoft.com/office/drawing/2014/main" id="{34665F86-BA96-4812-8EED-76487E97A2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86000"/>
            <a:ext cx="3333750" cy="3095625"/>
          </a:xfrm>
          <a:prstGeom xmlns:a="http://schemas.openxmlformats.org/drawingml/2006/main" prst="roundRect">
            <a:avLst>
              <a:gd name="adj" fmla="val 369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FE1CF"/>
            </a:solidFill>
            <a:prstDash val="solid"/>
          </a:ln>
        </p:spPr>
      </p:sp>
      <p:sp>
        <p:nvSpPr>
          <p:cNvPr id="6" name="pill">
            <a:extLst xmlns:a="http://schemas.openxmlformats.org/drawingml/2006/main">
              <a:ext uri="{FF2B5EF4-FFF2-40B4-BE49-F238E27FC236}">
                <a16:creationId xmlns:a16="http://schemas.microsoft.com/office/drawing/2014/main" id="{711C0885-D31A-49F6-BB6C-B5E499B78D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514600"/>
            <a:ext cx="1000125" cy="304800"/>
          </a:xfrm>
          <a:prstGeom xmlns:a="http://schemas.openxmlformats.org/drawingml/2006/main" prst="roundRect">
            <a:avLst>
              <a:gd name="adj" fmla="val 37500"/>
            </a:avLst>
          </a:prstGeom>
          <a:solidFill xmlns:a="http://schemas.openxmlformats.org/drawingml/2006/main">
            <a:srgbClr val="C89A3D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211D18"/>
                </a:solidFill>
              </a:defRPr>
            </a:pPr>
            <a:r>
              <a:rPr sz="975" b="1">
                <a:solidFill>
                  <a:srgbClr val="211D18"/>
                </a:solidFill>
              </a:rPr>
              <a:t>ANTES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AEEB29B-7F12-441D-8A28-909EECD873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133725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89A3D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✓</a:t>
            </a:r>
          </a:p>
        </p:txBody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2F5A8E32-FFA4-43FF-AF0F-D5492ED2D9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105150"/>
            <a:ext cx="25050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11D18"/>
                </a:solidFill>
              </a:defRPr>
            </a:pPr>
            <a:r>
              <a:rPr sz="1350" b="1">
                <a:solidFill>
                  <a:srgbClr val="211D18"/>
                </a:solidFill>
              </a:rPr>
              <a:t>Consentimiento informado</a:t>
            </a:r>
          </a:p>
        </p:txBody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A2ECC30C-9494-43FF-832B-8545F8204C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390900"/>
            <a:ext cx="2505075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7A6A5D"/>
                </a:solidFill>
              </a:defRPr>
            </a:pPr>
            <a:r>
              <a:rPr sz="1125" b="0">
                <a:solidFill>
                  <a:srgbClr val="7A6A5D"/>
                </a:solidFill>
              </a:rPr>
              <a:t>Control esencial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3241ED8-2F8D-4453-ABE6-CE6FD464E6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84810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89A3D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✓</a:t>
            </a:r>
          </a:p>
        </p:txBody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0967C550-304F-4C65-9A85-EA488A1482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819525"/>
            <a:ext cx="25050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11D18"/>
                </a:solidFill>
              </a:defRPr>
            </a:pPr>
            <a:r>
              <a:rPr sz="1350" b="1">
                <a:solidFill>
                  <a:srgbClr val="211D18"/>
                </a:solidFill>
              </a:rPr>
              <a:t>Guía piloto</a:t>
            </a:r>
          </a:p>
        </p:txBody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D15C3EFD-E757-4870-975F-4113F87EF9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105275"/>
            <a:ext cx="2505075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7A6A5D"/>
                </a:solidFill>
              </a:defRPr>
            </a:pPr>
            <a:r>
              <a:rPr sz="1125" b="0">
                <a:solidFill>
                  <a:srgbClr val="7A6A5D"/>
                </a:solidFill>
              </a:rPr>
              <a:t>Evidencia verificable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C2776EA-6476-4661-8203-B7B4BA640C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562475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89A3D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✓</a:t>
            </a:r>
          </a:p>
        </p:txBody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647C9FC2-6ADA-4431-9F5F-68855B18C3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533900"/>
            <a:ext cx="25050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11D18"/>
                </a:solidFill>
              </a:defRPr>
            </a:pPr>
            <a:r>
              <a:rPr sz="1350" b="1">
                <a:solidFill>
                  <a:srgbClr val="211D18"/>
                </a:solidFill>
              </a:rPr>
              <a:t>Criterios de selección</a:t>
            </a:r>
          </a:p>
        </p:txBody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F0DC32C7-B886-48FD-AC71-9ACEF0E373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819650"/>
            <a:ext cx="2505075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7A6A5D"/>
                </a:solidFill>
              </a:defRPr>
            </a:pPr>
            <a:r>
              <a:rPr sz="1125" b="0">
                <a:solidFill>
                  <a:srgbClr val="7A6A5D"/>
                </a:solidFill>
              </a:rPr>
              <a:t>Evidencia verificable</a:t>
            </a:r>
          </a:p>
        </p:txBody>
      </p:sp>
      <p:sp>
        <p:nvSpPr>
          <p:cNvPr id="16" name="box">
            <a:extLst xmlns:a="http://schemas.openxmlformats.org/drawingml/2006/main">
              <a:ext uri="{FF2B5EF4-FFF2-40B4-BE49-F238E27FC236}">
                <a16:creationId xmlns:a16="http://schemas.microsoft.com/office/drawing/2014/main" id="{570FD3AE-39A2-476F-9640-D2D7C2943C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2286000"/>
            <a:ext cx="3333750" cy="3095625"/>
          </a:xfrm>
          <a:prstGeom xmlns:a="http://schemas.openxmlformats.org/drawingml/2006/main" prst="roundRect">
            <a:avLst>
              <a:gd name="adj" fmla="val 3692"/>
            </a:avLst>
          </a:prstGeom>
          <a:solidFill xmlns:a="http://schemas.openxmlformats.org/drawingml/2006/main">
            <a:srgbClr val="211D18"/>
          </a:solidFill>
          <a:ln xmlns:a="http://schemas.openxmlformats.org/drawingml/2006/main" w="9525">
            <a:solidFill>
              <a:srgbClr val="EFE1CF"/>
            </a:solidFill>
            <a:prstDash val="solid"/>
          </a:ln>
        </p:spPr>
      </p:sp>
      <p:sp>
        <p:nvSpPr>
          <p:cNvPr id="17" name="pill">
            <a:extLst xmlns:a="http://schemas.openxmlformats.org/drawingml/2006/main">
              <a:ext uri="{FF2B5EF4-FFF2-40B4-BE49-F238E27FC236}">
                <a16:creationId xmlns:a16="http://schemas.microsoft.com/office/drawing/2014/main" id="{25F4A076-C959-4253-A16E-CA12B2F54E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2514600"/>
            <a:ext cx="1000125" cy="304800"/>
          </a:xfrm>
          <a:prstGeom xmlns:a="http://schemas.openxmlformats.org/drawingml/2006/main" prst="roundRect">
            <a:avLst>
              <a:gd name="adj" fmla="val 37500"/>
            </a:avLst>
          </a:prstGeom>
          <a:solidFill xmlns:a="http://schemas.openxmlformats.org/drawingml/2006/main">
            <a:srgbClr val="D65F3C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</a:defRPr>
            </a:pPr>
            <a:r>
              <a:rPr sz="975" b="1">
                <a:solidFill>
                  <a:srgbClr val="FFFFFF"/>
                </a:solidFill>
              </a:rPr>
              <a:t>DURANTE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80C0025-AB83-4C9E-ACFC-89753655D5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3133725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65F3C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✓</a:t>
            </a:r>
          </a:p>
        </p:txBody>
      </p:sp>
      <p:sp>
        <p:nvSpPr>
          <p:cNvPr id="19" name="text">
            <a:extLst xmlns:a="http://schemas.openxmlformats.org/drawingml/2006/main">
              <a:ext uri="{FF2B5EF4-FFF2-40B4-BE49-F238E27FC236}">
                <a16:creationId xmlns:a16="http://schemas.microsoft.com/office/drawing/2014/main" id="{E2B1FD48-B34B-469F-AA37-8B3294E03A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3105150"/>
            <a:ext cx="25050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11D18"/>
                </a:solidFill>
              </a:defRPr>
            </a:pPr>
            <a:r>
              <a:rPr sz="1350" b="1">
                <a:solidFill>
                  <a:srgbClr val="211D18"/>
                </a:solidFill>
              </a:rPr>
              <a:t>Preguntas abiertas</a:t>
            </a:r>
          </a:p>
        </p:txBody>
      </p:sp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5796D6CB-2A42-43B2-915F-EF7638E111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3390900"/>
            <a:ext cx="2505075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7A6A5D"/>
                </a:solidFill>
              </a:defRPr>
            </a:pPr>
            <a:r>
              <a:rPr sz="1125" b="0">
                <a:solidFill>
                  <a:srgbClr val="7A6A5D"/>
                </a:solidFill>
              </a:rPr>
              <a:t>Control esencial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6A84D68-3486-42D4-BB51-3A33C7DF6C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384810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65F3C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✓</a:t>
            </a:r>
          </a:p>
        </p:txBody>
      </p:sp>
      <p:sp>
        <p:nvSpPr>
          <p:cNvPr id="22" name="text">
            <a:extLst xmlns:a="http://schemas.openxmlformats.org/drawingml/2006/main">
              <a:ext uri="{FF2B5EF4-FFF2-40B4-BE49-F238E27FC236}">
                <a16:creationId xmlns:a16="http://schemas.microsoft.com/office/drawing/2014/main" id="{5D7935BA-B507-47B2-BA62-0CA7B10AD7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3819525"/>
            <a:ext cx="25050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11D18"/>
                </a:solidFill>
              </a:defRPr>
            </a:pPr>
            <a:r>
              <a:rPr sz="1350" b="1">
                <a:solidFill>
                  <a:srgbClr val="211D18"/>
                </a:solidFill>
              </a:rPr>
              <a:t>Escucha y repregunta</a:t>
            </a:r>
          </a:p>
        </p:txBody>
      </p:sp>
      <p:sp>
        <p:nvSpPr>
          <p:cNvPr id="23" name="text">
            <a:extLst xmlns:a="http://schemas.openxmlformats.org/drawingml/2006/main">
              <a:ext uri="{FF2B5EF4-FFF2-40B4-BE49-F238E27FC236}">
                <a16:creationId xmlns:a16="http://schemas.microsoft.com/office/drawing/2014/main" id="{400FAA69-7D1F-49F4-A640-F9948BC739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4105275"/>
            <a:ext cx="2505075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7A6A5D"/>
                </a:solidFill>
              </a:defRPr>
            </a:pPr>
            <a:r>
              <a:rPr sz="1125" b="0">
                <a:solidFill>
                  <a:srgbClr val="7A6A5D"/>
                </a:solidFill>
              </a:rPr>
              <a:t>Evidencia verificable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88F6A992-9D60-49B1-BBF7-8941D5D2F8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4562475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65F3C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✓</a:t>
            </a:r>
          </a:p>
        </p:txBody>
      </p:sp>
      <p:sp>
        <p:nvSpPr>
          <p:cNvPr id="25" name="text">
            <a:extLst xmlns:a="http://schemas.openxmlformats.org/drawingml/2006/main">
              <a:ext uri="{FF2B5EF4-FFF2-40B4-BE49-F238E27FC236}">
                <a16:creationId xmlns:a16="http://schemas.microsoft.com/office/drawing/2014/main" id="{BAEACEB9-DFD0-48AB-83C6-A265B4AC1A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4533900"/>
            <a:ext cx="25050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11D18"/>
                </a:solidFill>
              </a:defRPr>
            </a:pPr>
            <a:r>
              <a:rPr sz="1350" b="1">
                <a:solidFill>
                  <a:srgbClr val="211D18"/>
                </a:solidFill>
              </a:rPr>
              <a:t>Notas de contexto</a:t>
            </a:r>
          </a:p>
        </p:txBody>
      </p:sp>
      <p:sp>
        <p:nvSpPr>
          <p:cNvPr id="26" name="text">
            <a:extLst xmlns:a="http://schemas.openxmlformats.org/drawingml/2006/main">
              <a:ext uri="{FF2B5EF4-FFF2-40B4-BE49-F238E27FC236}">
                <a16:creationId xmlns:a16="http://schemas.microsoft.com/office/drawing/2014/main" id="{96A512E6-F743-4148-9328-1112981AC6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4819650"/>
            <a:ext cx="2505075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7A6A5D"/>
                </a:solidFill>
              </a:defRPr>
            </a:pPr>
            <a:r>
              <a:rPr sz="1125" b="0">
                <a:solidFill>
                  <a:srgbClr val="7A6A5D"/>
                </a:solidFill>
              </a:rPr>
              <a:t>Evidencia verificable</a:t>
            </a:r>
          </a:p>
        </p:txBody>
      </p:sp>
      <p:sp>
        <p:nvSpPr>
          <p:cNvPr id="27" name="box">
            <a:extLst xmlns:a="http://schemas.openxmlformats.org/drawingml/2006/main">
              <a:ext uri="{FF2B5EF4-FFF2-40B4-BE49-F238E27FC236}">
                <a16:creationId xmlns:a16="http://schemas.microsoft.com/office/drawing/2014/main" id="{E37063F3-FCEA-486C-A6E0-74C4652FA9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2286000"/>
            <a:ext cx="3333750" cy="3095625"/>
          </a:xfrm>
          <a:prstGeom xmlns:a="http://schemas.openxmlformats.org/drawingml/2006/main" prst="roundRect">
            <a:avLst>
              <a:gd name="adj" fmla="val 369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FE1CF"/>
            </a:solidFill>
            <a:prstDash val="solid"/>
          </a:ln>
        </p:spPr>
      </p:sp>
      <p:sp>
        <p:nvSpPr>
          <p:cNvPr id="28" name="pill">
            <a:extLst xmlns:a="http://schemas.openxmlformats.org/drawingml/2006/main">
              <a:ext uri="{FF2B5EF4-FFF2-40B4-BE49-F238E27FC236}">
                <a16:creationId xmlns:a16="http://schemas.microsoft.com/office/drawing/2014/main" id="{B718D842-3499-4B46-8CE3-115A09F10E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514600"/>
            <a:ext cx="1000125" cy="304800"/>
          </a:xfrm>
          <a:prstGeom xmlns:a="http://schemas.openxmlformats.org/drawingml/2006/main" prst="roundRect">
            <a:avLst>
              <a:gd name="adj" fmla="val 37500"/>
            </a:avLst>
          </a:prstGeom>
          <a:solidFill xmlns:a="http://schemas.openxmlformats.org/drawingml/2006/main">
            <a:srgbClr val="C89A3D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211D18"/>
                </a:solidFill>
              </a:defRPr>
            </a:pPr>
            <a:r>
              <a:rPr sz="975" b="1">
                <a:solidFill>
                  <a:srgbClr val="211D18"/>
                </a:solidFill>
              </a:rPr>
              <a:t>DESPUÉS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044FFDF0-0053-4811-8C62-39BC35BDB6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3133725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89A3D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✓</a:t>
            </a:r>
          </a:p>
        </p:txBody>
      </p:sp>
      <p:sp>
        <p:nvSpPr>
          <p:cNvPr id="30" name="text">
            <a:extLst xmlns:a="http://schemas.openxmlformats.org/drawingml/2006/main">
              <a:ext uri="{FF2B5EF4-FFF2-40B4-BE49-F238E27FC236}">
                <a16:creationId xmlns:a16="http://schemas.microsoft.com/office/drawing/2014/main" id="{80670B32-B9A5-4AC3-9A16-615BD3900C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3105150"/>
            <a:ext cx="25050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11D18"/>
                </a:solidFill>
              </a:defRPr>
            </a:pPr>
            <a:r>
              <a:rPr sz="1350" b="1">
                <a:solidFill>
                  <a:srgbClr val="211D18"/>
                </a:solidFill>
              </a:rPr>
              <a:t>Transcripción segura</a:t>
            </a:r>
          </a:p>
        </p:txBody>
      </p:sp>
      <p:sp>
        <p:nvSpPr>
          <p:cNvPr id="31" name="text">
            <a:extLst xmlns:a="http://schemas.openxmlformats.org/drawingml/2006/main">
              <a:ext uri="{FF2B5EF4-FFF2-40B4-BE49-F238E27FC236}">
                <a16:creationId xmlns:a16="http://schemas.microsoft.com/office/drawing/2014/main" id="{281E3B72-8BAC-42D1-991F-675D4B441B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3390900"/>
            <a:ext cx="2505075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7A6A5D"/>
                </a:solidFill>
              </a:defRPr>
            </a:pPr>
            <a:r>
              <a:rPr sz="1125" b="0">
                <a:solidFill>
                  <a:srgbClr val="7A6A5D"/>
                </a:solidFill>
              </a:rPr>
              <a:t>Control esencial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4A90DC2D-779C-405B-A870-569560A5D8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384810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89A3D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✓</a:t>
            </a:r>
          </a:p>
        </p:txBody>
      </p:sp>
      <p:sp>
        <p:nvSpPr>
          <p:cNvPr id="33" name="text">
            <a:extLst xmlns:a="http://schemas.openxmlformats.org/drawingml/2006/main">
              <a:ext uri="{FF2B5EF4-FFF2-40B4-BE49-F238E27FC236}">
                <a16:creationId xmlns:a16="http://schemas.microsoft.com/office/drawing/2014/main" id="{D6DA161A-92B1-4F87-B07F-F0B3A23C31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3819525"/>
            <a:ext cx="25050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11D18"/>
                </a:solidFill>
              </a:defRPr>
            </a:pPr>
            <a:r>
              <a:rPr sz="1350" b="1">
                <a:solidFill>
                  <a:srgbClr val="211D18"/>
                </a:solidFill>
              </a:rPr>
              <a:t>Bitácora de decisiones</a:t>
            </a:r>
          </a:p>
        </p:txBody>
      </p:sp>
      <p:sp>
        <p:nvSpPr>
          <p:cNvPr id="34" name="text">
            <a:extLst xmlns:a="http://schemas.openxmlformats.org/drawingml/2006/main">
              <a:ext uri="{FF2B5EF4-FFF2-40B4-BE49-F238E27FC236}">
                <a16:creationId xmlns:a16="http://schemas.microsoft.com/office/drawing/2014/main" id="{5518404A-FA6B-46F3-AB70-4743D94A05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4105275"/>
            <a:ext cx="2505075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7A6A5D"/>
                </a:solidFill>
              </a:defRPr>
            </a:pPr>
            <a:r>
              <a:rPr sz="1125" b="0">
                <a:solidFill>
                  <a:srgbClr val="7A6A5D"/>
                </a:solidFill>
              </a:rPr>
              <a:t>Evidencia verificable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533D2956-45A3-4E30-A815-FC9B135C66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4562475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89A3D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✓</a:t>
            </a:r>
          </a:p>
        </p:txBody>
      </p:sp>
      <p:sp>
        <p:nvSpPr>
          <p:cNvPr id="36" name="text">
            <a:extLst xmlns:a="http://schemas.openxmlformats.org/drawingml/2006/main">
              <a:ext uri="{FF2B5EF4-FFF2-40B4-BE49-F238E27FC236}">
                <a16:creationId xmlns:a16="http://schemas.microsoft.com/office/drawing/2014/main" id="{DFE5BE0F-3DB7-4A7A-A1A8-DD38F628D7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4533900"/>
            <a:ext cx="25050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11D18"/>
                </a:solidFill>
              </a:defRPr>
            </a:pPr>
            <a:r>
              <a:rPr sz="1350" b="1">
                <a:solidFill>
                  <a:srgbClr val="211D18"/>
                </a:solidFill>
              </a:rPr>
              <a:t>Contraste de interpretaciones</a:t>
            </a:r>
          </a:p>
        </p:txBody>
      </p:sp>
      <p:sp>
        <p:nvSpPr>
          <p:cNvPr id="37" name="text">
            <a:extLst xmlns:a="http://schemas.openxmlformats.org/drawingml/2006/main">
              <a:ext uri="{FF2B5EF4-FFF2-40B4-BE49-F238E27FC236}">
                <a16:creationId xmlns:a16="http://schemas.microsoft.com/office/drawing/2014/main" id="{D8E42BF2-22C3-4AFC-84A0-2D66B42E22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4819650"/>
            <a:ext cx="2505075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7A6A5D"/>
                </a:solidFill>
              </a:defRPr>
            </a:pPr>
            <a:r>
              <a:rPr sz="1125" b="0">
                <a:solidFill>
                  <a:srgbClr val="7A6A5D"/>
                </a:solidFill>
              </a:rPr>
              <a:t>Evidencia verificable</a:t>
            </a:r>
          </a:p>
        </p:txBody>
      </p:sp>
      <p:sp>
        <p:nvSpPr>
          <p:cNvPr id="38" name="text">
            <a:extLst xmlns:a="http://schemas.openxmlformats.org/drawingml/2006/main">
              <a:ext uri="{FF2B5EF4-FFF2-40B4-BE49-F238E27FC236}">
                <a16:creationId xmlns:a16="http://schemas.microsoft.com/office/drawing/2014/main" id="{1005CFB6-9FBB-4914-9C8C-CAF2869179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876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7A6A5D"/>
                </a:solidFill>
              </a:defRPr>
            </a:pPr>
            <a:r>
              <a:rPr sz="750" b="1">
                <a:solidFill>
                  <a:srgbClr val="7A6A5D"/>
                </a:solidFill>
              </a:rPr>
              <a:t>MAGNA INVESTIGACIÓN · Ing. de Sistemas | Mg. Carlos Andres Caballero Castillo</a:t>
            </a:r>
          </a:p>
        </p:txBody>
      </p:sp>
      <p:sp>
        <p:nvSpPr>
          <p:cNvPr id="39" name="text">
            <a:extLst xmlns:a="http://schemas.openxmlformats.org/drawingml/2006/main">
              <a:ext uri="{FF2B5EF4-FFF2-40B4-BE49-F238E27FC236}">
                <a16:creationId xmlns:a16="http://schemas.microsoft.com/office/drawing/2014/main" id="{C641A4AD-C3CB-4393-B399-FF6953956D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57950"/>
            <a:ext cx="457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D65F3C"/>
                </a:solidFill>
              </a:defRPr>
            </a:pPr>
            <a:r>
              <a:rPr sz="900" b="1">
                <a:solidFill>
                  <a:srgbClr val="D65F3C"/>
                </a:solidFill>
              </a:rPr>
              <a:t>07</a:t>
            </a:r>
          </a:p>
        </p:txBody>
      </p:sp>
    </p:spTree>
    <p:extLst>
      <p:ext uri="{BB962C8B-B14F-4D97-AF65-F5344CB8AC3E}">
        <p14:creationId xmlns:p14="http://schemas.microsoft.com/office/powerpoint/2010/main" val="2071582803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8E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kicker">
            <a:extLst xmlns:a="http://schemas.openxmlformats.org/drawingml/2006/main">
              <a:ext uri="{FF2B5EF4-FFF2-40B4-BE49-F238E27FC236}">
                <a16:creationId xmlns:a16="http://schemas.microsoft.com/office/drawing/2014/main" id="{B02F85FE-1151-4003-8A43-493C6A37C7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4476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D65F3C"/>
                </a:solidFill>
              </a:defRPr>
            </a:pPr>
            <a:r>
              <a:rPr sz="1050" b="1">
                <a:solidFill>
                  <a:srgbClr val="D65F3C"/>
                </a:solidFill>
              </a:rPr>
              <a:t>ANÁLISIS CUALITATIVO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D61970AD-B65E-4C9E-B14D-A38FAD3C9B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8204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211D18"/>
                </a:solidFill>
              </a:defRPr>
            </a:pPr>
            <a:r>
              <a:rPr sz="2850" b="1">
                <a:solidFill>
                  <a:srgbClr val="211D18"/>
                </a:solidFill>
              </a:rPr>
              <a:t>Del fragmento a la explicación: código → tema → interpretación</a:t>
            </a:r>
          </a:p>
        </p:txBody>
      </p:sp>
      <p:sp>
        <p:nvSpPr>
          <p:cNvPr id="3" name="subtitle">
            <a:extLst xmlns:a="http://schemas.openxmlformats.org/drawingml/2006/main">
              <a:ext uri="{FF2B5EF4-FFF2-40B4-BE49-F238E27FC236}">
                <a16:creationId xmlns:a16="http://schemas.microsoft.com/office/drawing/2014/main" id="{120C3EB3-79FE-4D6F-9AFB-E160442098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57325"/>
            <a:ext cx="10191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7A6A5D"/>
                </a:solidFill>
              </a:defRPr>
            </a:pPr>
            <a:r>
              <a:rPr sz="1350" b="0">
                <a:solidFill>
                  <a:srgbClr val="7A6A5D"/>
                </a:solidFill>
              </a:rPr>
              <a:t>Ejemplo ilustrativo; la interpretación debe considerar el caso completo y no una frase aislada.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C46BC19-7383-4166-85B8-6CBE63A93B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952625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EFE1CF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1F1F770-85E9-4AB7-AA0F-85A8481064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24790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89A3D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EA5D62BE-E593-4059-88BC-F3E25B50EE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2171700"/>
            <a:ext cx="180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11D18"/>
                </a:solidFill>
              </a:defRPr>
            </a:pPr>
            <a:r>
              <a:rPr sz="1350" b="1">
                <a:solidFill>
                  <a:srgbClr val="211D18"/>
                </a:solidFill>
              </a:rPr>
              <a:t>Fragmento</a:t>
            </a:r>
          </a:p>
        </p:txBody>
      </p:sp>
      <p:sp>
        <p:nvSpPr>
          <p:cNvPr id="7" name="box">
            <a:extLst xmlns:a="http://schemas.openxmlformats.org/drawingml/2006/main">
              <a:ext uri="{FF2B5EF4-FFF2-40B4-BE49-F238E27FC236}">
                <a16:creationId xmlns:a16="http://schemas.microsoft.com/office/drawing/2014/main" id="{1993F0AC-8FE7-4FA2-A926-B1CC2463AC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90875" y="2171700"/>
            <a:ext cx="8096250" cy="6858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FE1CF"/>
            </a:solidFill>
            <a:prstDash val="solid"/>
          </a:ln>
        </p:spPr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C074A55C-ACAC-40A2-8FDA-9B0A3B3599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266950"/>
            <a:ext cx="7620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6483C"/>
                </a:solidFill>
              </a:defRPr>
            </a:pPr>
            <a:r>
              <a:rPr sz="1275" b="0">
                <a:solidFill>
                  <a:srgbClr val="56483C"/>
                </a:solidFill>
              </a:rPr>
              <a:t>“La plataforma ayuda, pero al inicio nadie explicó cómo integrarla a mi curso.”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FB69ED7-07E1-487D-8D12-465FFE206E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12420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89A3D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563AA13F-53C4-46EA-841A-85E6A64487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3048000"/>
            <a:ext cx="180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11D18"/>
                </a:solidFill>
              </a:defRPr>
            </a:pPr>
            <a:r>
              <a:rPr sz="1350" b="1">
                <a:solidFill>
                  <a:srgbClr val="211D18"/>
                </a:solidFill>
              </a:rPr>
              <a:t>Códigos</a:t>
            </a:r>
          </a:p>
        </p:txBody>
      </p:sp>
      <p:sp>
        <p:nvSpPr>
          <p:cNvPr id="11" name="box">
            <a:extLst xmlns:a="http://schemas.openxmlformats.org/drawingml/2006/main">
              <a:ext uri="{FF2B5EF4-FFF2-40B4-BE49-F238E27FC236}">
                <a16:creationId xmlns:a16="http://schemas.microsoft.com/office/drawing/2014/main" id="{12242137-38E8-4B12-B5FA-BADEA6811A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90875" y="3048000"/>
            <a:ext cx="8096250" cy="6858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FE1CF"/>
            </a:solidFill>
            <a:prstDash val="solid"/>
          </a:ln>
        </p:spPr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CC7D7398-537B-48E2-ADCC-6BAD210474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3143250"/>
            <a:ext cx="7620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6483C"/>
                </a:solidFill>
              </a:defRPr>
            </a:pPr>
            <a:r>
              <a:rPr sz="1275" b="0">
                <a:solidFill>
                  <a:srgbClr val="56483C"/>
                </a:solidFill>
              </a:rPr>
              <a:t>utilidad percibida · falta de capacitación · integración pedagógica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8697DF8-FB1A-4926-9FC4-7A8D675435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00050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89A3D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0D5E24F1-3F47-4164-AC4A-715BF13A79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3924300"/>
            <a:ext cx="180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11D18"/>
                </a:solidFill>
              </a:defRPr>
            </a:pPr>
            <a:r>
              <a:rPr sz="1350" b="1">
                <a:solidFill>
                  <a:srgbClr val="211D18"/>
                </a:solidFill>
              </a:rPr>
              <a:t>Tema</a:t>
            </a:r>
          </a:p>
        </p:txBody>
      </p:sp>
      <p:sp>
        <p:nvSpPr>
          <p:cNvPr id="15" name="box">
            <a:extLst xmlns:a="http://schemas.openxmlformats.org/drawingml/2006/main">
              <a:ext uri="{FF2B5EF4-FFF2-40B4-BE49-F238E27FC236}">
                <a16:creationId xmlns:a16="http://schemas.microsoft.com/office/drawing/2014/main" id="{B73C7DD2-C386-4C7B-BE49-D72644DF86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90875" y="3924300"/>
            <a:ext cx="8096250" cy="6858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FE1CF"/>
            </a:solidFill>
            <a:prstDash val="solid"/>
          </a:ln>
        </p:spPr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C0CBBE19-48CC-4476-B080-1B47037FCB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4019550"/>
            <a:ext cx="7620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6483C"/>
                </a:solidFill>
              </a:defRPr>
            </a:pPr>
            <a:r>
              <a:rPr sz="1275" b="0">
                <a:solidFill>
                  <a:srgbClr val="56483C"/>
                </a:solidFill>
              </a:rPr>
              <a:t>Adopción condicionada por acompañamiento institucional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782C535-8986-4E49-A574-00D6606240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87680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65F3C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8" name="text">
            <a:extLst xmlns:a="http://schemas.openxmlformats.org/drawingml/2006/main">
              <a:ext uri="{FF2B5EF4-FFF2-40B4-BE49-F238E27FC236}">
                <a16:creationId xmlns:a16="http://schemas.microsoft.com/office/drawing/2014/main" id="{DBC27EE1-D9CD-4501-87F1-781652262A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4800600"/>
            <a:ext cx="180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11D18"/>
                </a:solidFill>
              </a:defRPr>
            </a:pPr>
            <a:r>
              <a:rPr sz="1350" b="1">
                <a:solidFill>
                  <a:srgbClr val="211D18"/>
                </a:solidFill>
              </a:rPr>
              <a:t>Interpretación</a:t>
            </a:r>
          </a:p>
        </p:txBody>
      </p:sp>
      <p:sp>
        <p:nvSpPr>
          <p:cNvPr id="19" name="box">
            <a:extLst xmlns:a="http://schemas.openxmlformats.org/drawingml/2006/main">
              <a:ext uri="{FF2B5EF4-FFF2-40B4-BE49-F238E27FC236}">
                <a16:creationId xmlns:a16="http://schemas.microsoft.com/office/drawing/2014/main" id="{9BC7F319-1A37-4494-97F5-B28DB14B59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90875" y="4800600"/>
            <a:ext cx="8096250" cy="6858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211D18"/>
          </a:solidFill>
          <a:ln xmlns:a="http://schemas.openxmlformats.org/drawingml/2006/main" w="9525">
            <a:solidFill>
              <a:srgbClr val="EFE1CF"/>
            </a:solidFill>
            <a:prstDash val="solid"/>
          </a:ln>
        </p:spPr>
      </p:sp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52262AAD-A1A7-4E74-A196-7E5C9DC2EE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4895850"/>
            <a:ext cx="7620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La aceptación tecnológica no garantiza uso pedagógico sostenido.</a:t>
            </a:r>
          </a:p>
        </p:txBody>
      </p:sp>
      <p:sp>
        <p:nvSpPr>
          <p:cNvPr id="21" name="text">
            <a:extLst xmlns:a="http://schemas.openxmlformats.org/drawingml/2006/main">
              <a:ext uri="{FF2B5EF4-FFF2-40B4-BE49-F238E27FC236}">
                <a16:creationId xmlns:a16="http://schemas.microsoft.com/office/drawing/2014/main" id="{141344BD-C68D-4F89-BC8E-7C8A5D8561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5924550"/>
            <a:ext cx="8763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D65F3C"/>
                </a:solidFill>
              </a:defRPr>
            </a:pPr>
            <a:r>
              <a:rPr sz="1500" b="1">
                <a:solidFill>
                  <a:srgbClr val="D65F3C"/>
                </a:solidFill>
              </a:rPr>
              <a:t>La fortaleza está en mostrar cómo se llegó a la categoría y qué evidencia la sostiene.</a:t>
            </a:r>
          </a:p>
        </p:txBody>
      </p:sp>
      <p:sp>
        <p:nvSpPr>
          <p:cNvPr id="22" name="text">
            <a:extLst xmlns:a="http://schemas.openxmlformats.org/drawingml/2006/main">
              <a:ext uri="{FF2B5EF4-FFF2-40B4-BE49-F238E27FC236}">
                <a16:creationId xmlns:a16="http://schemas.microsoft.com/office/drawing/2014/main" id="{B2BFF039-992F-479A-B0E4-BFF25AB81A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876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7A6A5D"/>
                </a:solidFill>
              </a:defRPr>
            </a:pPr>
            <a:r>
              <a:rPr sz="750" b="1">
                <a:solidFill>
                  <a:srgbClr val="7A6A5D"/>
                </a:solidFill>
              </a:rPr>
              <a:t>MAGNA INVESTIGACIÓN · Ing. de Sistemas | Mg. Carlos Andres Caballero Castillo</a:t>
            </a:r>
          </a:p>
        </p:txBody>
      </p:sp>
      <p:sp>
        <p:nvSpPr>
          <p:cNvPr id="23" name="text">
            <a:extLst xmlns:a="http://schemas.openxmlformats.org/drawingml/2006/main">
              <a:ext uri="{FF2B5EF4-FFF2-40B4-BE49-F238E27FC236}">
                <a16:creationId xmlns:a16="http://schemas.microsoft.com/office/drawing/2014/main" id="{6E31774B-4763-4470-BE12-70A237309A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57950"/>
            <a:ext cx="457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D65F3C"/>
                </a:solidFill>
              </a:defRPr>
            </a:pPr>
            <a:r>
              <a:rPr sz="900" b="1">
                <a:solidFill>
                  <a:srgbClr val="D65F3C"/>
                </a:solidFill>
              </a:rPr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1795366226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8E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kicker">
            <a:extLst xmlns:a="http://schemas.openxmlformats.org/drawingml/2006/main">
              <a:ext uri="{FF2B5EF4-FFF2-40B4-BE49-F238E27FC236}">
                <a16:creationId xmlns:a16="http://schemas.microsoft.com/office/drawing/2014/main" id="{B9C4763B-00F9-40A9-8858-76477AA763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4476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D65F3C"/>
                </a:solidFill>
              </a:defRPr>
            </a:pPr>
            <a:r>
              <a:rPr sz="1050" b="1">
                <a:solidFill>
                  <a:srgbClr val="D65F3C"/>
                </a:solidFill>
              </a:rPr>
              <a:t>RUTA CUANTITATIVA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A1FCE210-3D4B-4B84-B5DF-9BB34E9EED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8204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211D18"/>
                </a:solidFill>
              </a:defRPr>
            </a:pPr>
            <a:r>
              <a:rPr sz="2850" b="1">
                <a:solidFill>
                  <a:srgbClr val="211D18"/>
                </a:solidFill>
              </a:rPr>
              <a:t>Medir bien exige definir antes qué significa cada variable</a:t>
            </a:r>
          </a:p>
        </p:txBody>
      </p:sp>
      <p:sp>
        <p:nvSpPr>
          <p:cNvPr id="3" name="subtitle">
            <a:extLst xmlns:a="http://schemas.openxmlformats.org/drawingml/2006/main">
              <a:ext uri="{FF2B5EF4-FFF2-40B4-BE49-F238E27FC236}">
                <a16:creationId xmlns:a16="http://schemas.microsoft.com/office/drawing/2014/main" id="{EC3700C3-E13A-46D5-8055-E7015E750E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57325"/>
            <a:ext cx="10191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7A6A5D"/>
                </a:solidFill>
              </a:defRPr>
            </a:pPr>
            <a:r>
              <a:rPr sz="1350" b="0">
                <a:solidFill>
                  <a:srgbClr val="7A6A5D"/>
                </a:solidFill>
              </a:rPr>
              <a:t>El análisis estadístico no corrige una pregunta confusa ni un instrumento mal diseñado.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DDC2629-8FBA-43C3-8F35-9356FE08BB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952625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EFE1CF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289D48C-952E-444C-B2E0-8C7866BA51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0175" y="2695575"/>
            <a:ext cx="20383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D65F3C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7022DE9-B586-4AC8-A2BC-362F09472C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381250"/>
            <a:ext cx="628650" cy="6286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65F3C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64C26AAD-B02C-433D-BADD-A5FB2FC420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162300"/>
            <a:ext cx="1809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211D18"/>
                </a:solidFill>
              </a:defRPr>
            </a:pPr>
            <a:r>
              <a:rPr sz="1275" b="1">
                <a:solidFill>
                  <a:srgbClr val="211D18"/>
                </a:solidFill>
              </a:rPr>
              <a:t>Problema medible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9DB28F5-304C-4852-BA75-750DA15459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81475" y="2695575"/>
            <a:ext cx="20383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D65F3C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7C7B0E8-5685-4A83-AB38-A717FEA451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2381250"/>
            <a:ext cx="628650" cy="6286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65F3C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A4A3D0F5-D5E6-47CC-BAC2-1DD4744668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67100" y="3162300"/>
            <a:ext cx="1809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211D18"/>
                </a:solidFill>
              </a:defRPr>
            </a:pPr>
            <a:r>
              <a:rPr sz="1275" b="1">
                <a:solidFill>
                  <a:srgbClr val="211D18"/>
                </a:solidFill>
              </a:rPr>
              <a:t>Variables e hipótesis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62DB467-340E-4C11-9BC2-A71F93D3EC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62775" y="2695575"/>
            <a:ext cx="20383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D65F3C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570A469-8DE6-4502-92E4-34AF212BB3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381250"/>
            <a:ext cx="628650" cy="6286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65F3C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D6DAA8A5-93F5-4460-A85E-29B6614CAC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162300"/>
            <a:ext cx="1809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211D18"/>
                </a:solidFill>
              </a:defRPr>
            </a:pPr>
            <a:r>
              <a:rPr sz="1275" b="1">
                <a:solidFill>
                  <a:srgbClr val="211D18"/>
                </a:solidFill>
              </a:rPr>
              <a:t>Diseño y muestra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8AB1200-0DD1-47B9-9DAD-9F1DA34825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05900" y="2381250"/>
            <a:ext cx="628650" cy="6286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65F3C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E5B23750-DE27-4857-BE34-20840386FD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3162300"/>
            <a:ext cx="1809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211D18"/>
                </a:solidFill>
              </a:defRPr>
            </a:pPr>
            <a:r>
              <a:rPr sz="1275" b="1">
                <a:solidFill>
                  <a:srgbClr val="211D18"/>
                </a:solidFill>
              </a:rPr>
              <a:t>Instrumento válido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06C8569-AC69-4D78-B218-22571AAD0A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0175" y="4410075"/>
            <a:ext cx="20383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D65F3C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5ECBCD2-E092-4136-A5A1-9893D874F6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095750"/>
            <a:ext cx="628650" cy="6286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65F3C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8" name="text">
            <a:extLst xmlns:a="http://schemas.openxmlformats.org/drawingml/2006/main">
              <a:ext uri="{FF2B5EF4-FFF2-40B4-BE49-F238E27FC236}">
                <a16:creationId xmlns:a16="http://schemas.microsoft.com/office/drawing/2014/main" id="{66DB534A-858C-43AD-A86D-5F1709C701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876800"/>
            <a:ext cx="1809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211D18"/>
                </a:solidFill>
              </a:defRPr>
            </a:pPr>
            <a:r>
              <a:rPr sz="1275" b="1">
                <a:solidFill>
                  <a:srgbClr val="211D18"/>
                </a:solidFill>
              </a:rPr>
              <a:t>Base limpia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E7B142B-B2FC-4555-B661-5C6BDDC1F3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81475" y="4410075"/>
            <a:ext cx="20383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D65F3C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DFEA823-AB2D-4986-B02E-246CF17CF8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4095750"/>
            <a:ext cx="628650" cy="6286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65F3C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21" name="text">
            <a:extLst xmlns:a="http://schemas.openxmlformats.org/drawingml/2006/main">
              <a:ext uri="{FF2B5EF4-FFF2-40B4-BE49-F238E27FC236}">
                <a16:creationId xmlns:a16="http://schemas.microsoft.com/office/drawing/2014/main" id="{F354312D-817C-48C0-87D2-BD2FAE268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67100" y="4876800"/>
            <a:ext cx="1809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211D18"/>
                </a:solidFill>
              </a:defRPr>
            </a:pPr>
            <a:r>
              <a:rPr sz="1275" b="1">
                <a:solidFill>
                  <a:srgbClr val="211D18"/>
                </a:solidFill>
              </a:rPr>
              <a:t>Análisis descriptivo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F0906E6-68A6-43D1-883D-89BCEB8FE0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62775" y="4410075"/>
            <a:ext cx="20383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D65F3C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1897170-9124-427F-8324-CD6EF913C0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095750"/>
            <a:ext cx="628650" cy="6286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65F3C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24" name="text">
            <a:extLst xmlns:a="http://schemas.openxmlformats.org/drawingml/2006/main">
              <a:ext uri="{FF2B5EF4-FFF2-40B4-BE49-F238E27FC236}">
                <a16:creationId xmlns:a16="http://schemas.microsoft.com/office/drawing/2014/main" id="{C3DE11AE-D273-4905-84C2-2C82908782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4876800"/>
            <a:ext cx="1809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211D18"/>
                </a:solidFill>
              </a:defRPr>
            </a:pPr>
            <a:r>
              <a:rPr sz="1275" b="1">
                <a:solidFill>
                  <a:srgbClr val="211D18"/>
                </a:solidFill>
              </a:rPr>
              <a:t>Prueba inferencial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D4C68928-A451-4620-B373-DC5EB95503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05900" y="4095750"/>
            <a:ext cx="628650" cy="6286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65F3C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26" name="text">
            <a:extLst xmlns:a="http://schemas.openxmlformats.org/drawingml/2006/main">
              <a:ext uri="{FF2B5EF4-FFF2-40B4-BE49-F238E27FC236}">
                <a16:creationId xmlns:a16="http://schemas.microsoft.com/office/drawing/2014/main" id="{883B6AA7-B678-4B45-9CF8-4C44D8B335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4876800"/>
            <a:ext cx="1809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211D18"/>
                </a:solidFill>
              </a:defRPr>
            </a:pPr>
            <a:r>
              <a:rPr sz="1275" b="1">
                <a:solidFill>
                  <a:srgbClr val="211D18"/>
                </a:solidFill>
              </a:rPr>
              <a:t>Discusión y cierre</a:t>
            </a:r>
          </a:p>
        </p:txBody>
      </p:sp>
      <p:sp>
        <p:nvSpPr>
          <p:cNvPr id="27" name="box">
            <a:extLst xmlns:a="http://schemas.openxmlformats.org/drawingml/2006/main">
              <a:ext uri="{FF2B5EF4-FFF2-40B4-BE49-F238E27FC236}">
                <a16:creationId xmlns:a16="http://schemas.microsoft.com/office/drawing/2014/main" id="{86893381-15A7-4CE7-BD5F-B42D3A7563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5314950"/>
            <a:ext cx="4552950" cy="704850"/>
          </a:xfrm>
          <a:prstGeom xmlns:a="http://schemas.openxmlformats.org/drawingml/2006/main" prst="roundRect">
            <a:avLst>
              <a:gd name="adj" fmla="val 162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FE1CF"/>
            </a:solidFill>
            <a:prstDash val="solid"/>
          </a:ln>
        </p:spPr>
      </p:sp>
      <p:sp>
        <p:nvSpPr>
          <p:cNvPr id="28" name="text">
            <a:extLst xmlns:a="http://schemas.openxmlformats.org/drawingml/2006/main">
              <a:ext uri="{FF2B5EF4-FFF2-40B4-BE49-F238E27FC236}">
                <a16:creationId xmlns:a16="http://schemas.microsoft.com/office/drawing/2014/main" id="{1E80DEDB-6F59-4016-A9E2-70C659C99B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5419725"/>
            <a:ext cx="12858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D65F3C"/>
                </a:solidFill>
              </a:defRPr>
            </a:pPr>
            <a:r>
              <a:rPr sz="1050" b="1">
                <a:solidFill>
                  <a:srgbClr val="D65F3C"/>
                </a:solidFill>
              </a:rPr>
              <a:t>Producto final</a:t>
            </a:r>
          </a:p>
        </p:txBody>
      </p:sp>
      <p:sp>
        <p:nvSpPr>
          <p:cNvPr id="29" name="text">
            <a:extLst xmlns:a="http://schemas.openxmlformats.org/drawingml/2006/main">
              <a:ext uri="{FF2B5EF4-FFF2-40B4-BE49-F238E27FC236}">
                <a16:creationId xmlns:a16="http://schemas.microsoft.com/office/drawing/2014/main" id="{485A2C79-3927-49D4-A636-1B030FD7AC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5638800"/>
            <a:ext cx="4095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211D18"/>
                </a:solidFill>
              </a:defRPr>
            </a:pPr>
            <a:r>
              <a:rPr sz="1200" b="1">
                <a:solidFill>
                  <a:srgbClr val="211D18"/>
                </a:solidFill>
              </a:rPr>
              <a:t>Resultados delimitados a la población, diseño y calidad de los datos.</a:t>
            </a:r>
          </a:p>
        </p:txBody>
      </p:sp>
      <p:sp>
        <p:nvSpPr>
          <p:cNvPr id="30" name="text">
            <a:extLst xmlns:a="http://schemas.openxmlformats.org/drawingml/2006/main">
              <a:ext uri="{FF2B5EF4-FFF2-40B4-BE49-F238E27FC236}">
                <a16:creationId xmlns:a16="http://schemas.microsoft.com/office/drawing/2014/main" id="{96C6AD72-46F7-4441-8A07-219A6750BF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876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7A6A5D"/>
                </a:solidFill>
              </a:defRPr>
            </a:pPr>
            <a:r>
              <a:rPr sz="750" b="1">
                <a:solidFill>
                  <a:srgbClr val="7A6A5D"/>
                </a:solidFill>
              </a:rPr>
              <a:t>MAGNA INVESTIGACIÓN · Ing. de Sistemas | Mg. Carlos Andres Caballero Castillo</a:t>
            </a:r>
          </a:p>
        </p:txBody>
      </p:sp>
      <p:sp>
        <p:nvSpPr>
          <p:cNvPr id="31" name="text">
            <a:extLst xmlns:a="http://schemas.openxmlformats.org/drawingml/2006/main">
              <a:ext uri="{FF2B5EF4-FFF2-40B4-BE49-F238E27FC236}">
                <a16:creationId xmlns:a16="http://schemas.microsoft.com/office/drawing/2014/main" id="{5DE952F0-E798-4487-B468-962071617F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57950"/>
            <a:ext cx="457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D65F3C"/>
                </a:solidFill>
              </a:defRPr>
            </a:pPr>
            <a:r>
              <a:rPr sz="900" b="1">
                <a:solidFill>
                  <a:srgbClr val="D65F3C"/>
                </a:solidFill>
              </a:rPr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35838244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2026-07-22T23:18:40.0450000Z</dcterms:created>
  <dcterms:modified xsi:type="dcterms:W3CDTF">2026-07-22T23:18:40.0450000Z</dcterms:modified>
</coreProperties>
</file>